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3" r:id="rId1"/>
  </p:sldMasterIdLst>
  <p:notesMasterIdLst>
    <p:notesMasterId r:id="rId28"/>
  </p:notesMasterIdLst>
  <p:handoutMasterIdLst>
    <p:handoutMasterId r:id="rId29"/>
  </p:handout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69" r:id="rId14"/>
    <p:sldId id="270" r:id="rId15"/>
    <p:sldId id="271" r:id="rId16"/>
    <p:sldId id="272" r:id="rId17"/>
    <p:sldId id="273" r:id="rId18"/>
    <p:sldId id="275" r:id="rId19"/>
    <p:sldId id="276" r:id="rId20"/>
    <p:sldId id="283" r:id="rId21"/>
    <p:sldId id="277" r:id="rId22"/>
    <p:sldId id="278" r:id="rId23"/>
    <p:sldId id="279" r:id="rId24"/>
    <p:sldId id="280" r:id="rId25"/>
    <p:sldId id="281" r:id="rId26"/>
    <p:sldId id="282" r:id="rId27"/>
  </p:sldIdLst>
  <p:sldSz cx="9144000" cy="6858000" type="screen4x3"/>
  <p:notesSz cx="9928225" cy="6797675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24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41" userDrawn="1">
          <p15:clr>
            <a:srgbClr val="A4A3A4"/>
          </p15:clr>
        </p15:guide>
        <p15:guide id="2" pos="3127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FD61"/>
    <a:srgbClr val="1503FB"/>
    <a:srgbClr val="FF0000"/>
    <a:srgbClr val="FF5050"/>
    <a:srgbClr val="FF6600"/>
    <a:srgbClr val="FFCC99"/>
    <a:srgbClr val="FF9966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802" autoAdjust="0"/>
    <p:restoredTop sz="95603" autoAdjust="0"/>
  </p:normalViewPr>
  <p:slideViewPr>
    <p:cSldViewPr snapToGrid="0">
      <p:cViewPr>
        <p:scale>
          <a:sx n="117" d="100"/>
          <a:sy n="117" d="100"/>
        </p:scale>
        <p:origin x="1251" y="66"/>
      </p:cViewPr>
      <p:guideLst>
        <p:guide orient="horz" pos="2224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notesViewPr>
    <p:cSldViewPr snapToGrid="0">
      <p:cViewPr>
        <p:scale>
          <a:sx n="100" d="100"/>
          <a:sy n="100" d="100"/>
        </p:scale>
        <p:origin x="-366" y="1392"/>
      </p:cViewPr>
      <p:guideLst>
        <p:guide orient="horz" pos="2141"/>
        <p:guide pos="3127"/>
      </p:guideLst>
    </p:cSldViewPr>
  </p:notesViewPr>
  <p:gridSpacing cx="914400" cy="9144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35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4304401" cy="339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498" tIns="45249" rIns="90498" bIns="45249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835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622237" y="0"/>
            <a:ext cx="4304400" cy="339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498" tIns="45249" rIns="90498" bIns="45249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835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6456218"/>
            <a:ext cx="4304401" cy="339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498" tIns="45249" rIns="90498" bIns="45249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835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622237" y="6456218"/>
            <a:ext cx="4304400" cy="339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498" tIns="45249" rIns="90498" bIns="45249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C333B31E-A7C0-4A3F-8514-7A36EFC7EC8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04603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4304401" cy="339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58" tIns="45678" rIns="91358" bIns="45678" numCol="1" anchor="t" anchorCtr="0" compatLnSpc="1">
            <a:prstTxWarp prst="textNoShape">
              <a:avLst/>
            </a:prstTxWarp>
          </a:bodyPr>
          <a:lstStyle>
            <a:lvl1pPr defTabSz="912833" eaLnBrk="1" hangingPunct="1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623825" y="0"/>
            <a:ext cx="4304401" cy="339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58" tIns="45678" rIns="91358" bIns="45678" numCol="1" anchor="t" anchorCtr="0" compatLnSpc="1">
            <a:prstTxWarp prst="textNoShape">
              <a:avLst/>
            </a:prstTxWarp>
          </a:bodyPr>
          <a:lstStyle>
            <a:lvl1pPr algn="r" defTabSz="912833" eaLnBrk="1" hangingPunct="1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265488" y="511175"/>
            <a:ext cx="3397250" cy="254793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324188" y="3228896"/>
            <a:ext cx="7279851" cy="30589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58" tIns="45678" rIns="91358" bIns="4567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71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6457791"/>
            <a:ext cx="4304401" cy="339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58" tIns="45678" rIns="91358" bIns="45678" numCol="1" anchor="b" anchorCtr="0" compatLnSpc="1">
            <a:prstTxWarp prst="textNoShape">
              <a:avLst/>
            </a:prstTxWarp>
          </a:bodyPr>
          <a:lstStyle>
            <a:lvl1pPr defTabSz="912833" eaLnBrk="1" hangingPunct="1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1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623825" y="6457791"/>
            <a:ext cx="4304401" cy="339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58" tIns="45678" rIns="91358" bIns="45678" numCol="1" anchor="b" anchorCtr="0" compatLnSpc="1">
            <a:prstTxWarp prst="textNoShape">
              <a:avLst/>
            </a:prstTxWarp>
          </a:bodyPr>
          <a:lstStyle>
            <a:lvl1pPr algn="r" defTabSz="912813" eaLnBrk="1" hangingPunct="1">
              <a:defRPr sz="120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10903138-3899-4E15-BD25-410FB377907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24584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0" y="0"/>
            <a:ext cx="9144000" cy="6858000"/>
            <a:chOff x="0" y="0"/>
            <a:chExt cx="5760" cy="4320"/>
          </a:xfrm>
        </p:grpSpPr>
        <p:sp>
          <p:nvSpPr>
            <p:cNvPr id="5" name="Rectangle 3"/>
            <p:cNvSpPr>
              <a:spLocks noChangeArrowheads="1"/>
            </p:cNvSpPr>
            <p:nvPr/>
          </p:nvSpPr>
          <p:spPr bwMode="hidden">
            <a:xfrm>
              <a:off x="0" y="0"/>
              <a:ext cx="2208" cy="4320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defRPr/>
              </a:pPr>
              <a:endParaRPr lang="en-US" sz="2400" smtClean="0">
                <a:latin typeface="Times New Roman" panose="02020603050405020304" pitchFamily="18" charset="0"/>
              </a:endParaRPr>
            </a:p>
          </p:txBody>
        </p:sp>
        <p:sp>
          <p:nvSpPr>
            <p:cNvPr id="6" name="Rectangle 4"/>
            <p:cNvSpPr>
              <a:spLocks noChangeArrowheads="1"/>
            </p:cNvSpPr>
            <p:nvPr/>
          </p:nvSpPr>
          <p:spPr bwMode="hidden">
            <a:xfrm>
              <a:off x="1081" y="1065"/>
              <a:ext cx="4679" cy="159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sz="2400" smtClean="0">
                <a:latin typeface="Times New Roman" panose="02020603050405020304" pitchFamily="18" charset="0"/>
              </a:endParaRPr>
            </a:p>
          </p:txBody>
        </p:sp>
        <p:grpSp>
          <p:nvGrpSpPr>
            <p:cNvPr id="7" name="Group 5"/>
            <p:cNvGrpSpPr>
              <a:grpSpLocks/>
            </p:cNvGrpSpPr>
            <p:nvPr/>
          </p:nvGrpSpPr>
          <p:grpSpPr bwMode="auto">
            <a:xfrm>
              <a:off x="0" y="672"/>
              <a:ext cx="1806" cy="1989"/>
              <a:chOff x="0" y="672"/>
              <a:chExt cx="1806" cy="1989"/>
            </a:xfrm>
          </p:grpSpPr>
          <p:sp>
            <p:nvSpPr>
              <p:cNvPr id="8" name="Rectangle 6"/>
              <p:cNvSpPr>
                <a:spLocks noChangeArrowheads="1"/>
              </p:cNvSpPr>
              <p:nvPr userDrawn="1"/>
            </p:nvSpPr>
            <p:spPr bwMode="auto">
              <a:xfrm>
                <a:off x="361" y="2257"/>
                <a:ext cx="363" cy="404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defRPr/>
                </a:pPr>
                <a:endParaRPr lang="en-US" sz="2400" smtClean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" name="Rectangle 7"/>
              <p:cNvSpPr>
                <a:spLocks noChangeArrowheads="1"/>
              </p:cNvSpPr>
              <p:nvPr userDrawn="1"/>
            </p:nvSpPr>
            <p:spPr bwMode="auto">
              <a:xfrm>
                <a:off x="1081" y="1065"/>
                <a:ext cx="362" cy="405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defRPr/>
                </a:pPr>
                <a:endParaRPr lang="en-US" sz="2400" smtClean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" name="Rectangle 8"/>
              <p:cNvSpPr>
                <a:spLocks noChangeArrowheads="1"/>
              </p:cNvSpPr>
              <p:nvPr userDrawn="1"/>
            </p:nvSpPr>
            <p:spPr bwMode="auto">
              <a:xfrm>
                <a:off x="1437" y="672"/>
                <a:ext cx="369" cy="400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defRPr/>
                </a:pPr>
                <a:endParaRPr lang="en-US" sz="2400" smtClean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1" name="Rectangle 9"/>
              <p:cNvSpPr>
                <a:spLocks noChangeArrowheads="1"/>
              </p:cNvSpPr>
              <p:nvPr userDrawn="1"/>
            </p:nvSpPr>
            <p:spPr bwMode="auto">
              <a:xfrm>
                <a:off x="719" y="2257"/>
                <a:ext cx="368" cy="404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defRPr/>
                </a:pPr>
                <a:endParaRPr lang="en-US" sz="2400" smtClean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2" name="Rectangle 10"/>
              <p:cNvSpPr>
                <a:spLocks noChangeArrowheads="1"/>
              </p:cNvSpPr>
              <p:nvPr userDrawn="1"/>
            </p:nvSpPr>
            <p:spPr bwMode="auto">
              <a:xfrm>
                <a:off x="1437" y="1065"/>
                <a:ext cx="369" cy="40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defRPr/>
                </a:pPr>
                <a:endParaRPr lang="en-US" sz="2400" smtClean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3" name="Rectangle 11"/>
              <p:cNvSpPr>
                <a:spLocks noChangeArrowheads="1"/>
              </p:cNvSpPr>
              <p:nvPr userDrawn="1"/>
            </p:nvSpPr>
            <p:spPr bwMode="auto">
              <a:xfrm>
                <a:off x="719" y="1464"/>
                <a:ext cx="368" cy="399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defRPr/>
                </a:pPr>
                <a:endParaRPr lang="en-US" sz="2400" smtClean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4" name="Rectangle 12"/>
              <p:cNvSpPr>
                <a:spLocks noChangeArrowheads="1"/>
              </p:cNvSpPr>
              <p:nvPr userDrawn="1"/>
            </p:nvSpPr>
            <p:spPr bwMode="auto">
              <a:xfrm>
                <a:off x="0" y="1464"/>
                <a:ext cx="367" cy="399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defRPr/>
                </a:pPr>
                <a:endParaRPr lang="en-US" sz="2400" smtClean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5" name="Rectangle 13"/>
              <p:cNvSpPr>
                <a:spLocks noChangeArrowheads="1"/>
              </p:cNvSpPr>
              <p:nvPr userDrawn="1"/>
            </p:nvSpPr>
            <p:spPr bwMode="auto">
              <a:xfrm>
                <a:off x="1081" y="1464"/>
                <a:ext cx="362" cy="399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defRPr/>
                </a:pPr>
                <a:endParaRPr lang="en-US" sz="2400" smtClean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6" name="Rectangle 14"/>
              <p:cNvSpPr>
                <a:spLocks noChangeArrowheads="1"/>
              </p:cNvSpPr>
              <p:nvPr userDrawn="1"/>
            </p:nvSpPr>
            <p:spPr bwMode="auto">
              <a:xfrm>
                <a:off x="361" y="1857"/>
                <a:ext cx="363" cy="406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defRPr/>
                </a:pPr>
                <a:endParaRPr lang="en-US" sz="2400" smtClean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7" name="Rectangle 15"/>
              <p:cNvSpPr>
                <a:spLocks noChangeArrowheads="1"/>
              </p:cNvSpPr>
              <p:nvPr userDrawn="1"/>
            </p:nvSpPr>
            <p:spPr bwMode="auto">
              <a:xfrm>
                <a:off x="719" y="1857"/>
                <a:ext cx="368" cy="40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defRPr/>
                </a:pPr>
                <a:endParaRPr lang="en-US" sz="2400" smtClean="0">
                  <a:latin typeface="Times New Roman" panose="02020603050405020304" pitchFamily="18" charset="0"/>
                </a:endParaRPr>
              </a:p>
            </p:txBody>
          </p:sp>
        </p:grpSp>
      </p:grpSp>
      <p:sp>
        <p:nvSpPr>
          <p:cNvPr id="178195" name="Rectangle 19"/>
          <p:cNvSpPr>
            <a:spLocks noGrp="1" noChangeArrowheads="1"/>
          </p:cNvSpPr>
          <p:nvPr>
            <p:ph type="ctrTitle"/>
          </p:nvPr>
        </p:nvSpPr>
        <p:spPr>
          <a:xfrm>
            <a:off x="2971800" y="1828800"/>
            <a:ext cx="6019800" cy="2209800"/>
          </a:xfrm>
        </p:spPr>
        <p:txBody>
          <a:bodyPr/>
          <a:lstStyle>
            <a:lvl1pPr>
              <a:defRPr sz="50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8196" name="Rectangle 20"/>
          <p:cNvSpPr>
            <a:spLocks noGrp="1" noChangeArrowheads="1"/>
          </p:cNvSpPr>
          <p:nvPr>
            <p:ph type="subTitle" idx="1"/>
          </p:nvPr>
        </p:nvSpPr>
        <p:spPr>
          <a:xfrm>
            <a:off x="2971800" y="4267200"/>
            <a:ext cx="6019800" cy="17526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3400"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8" name="Rectangle 1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9" name="Rectangle 1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" name="Rectangle 1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2655F58-A1C9-42C6-A3F3-76058D51A6F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4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4738B34-35CC-45D6-A7D9-E634FDB5F8C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3049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457200"/>
            <a:ext cx="2057400" cy="574357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457200"/>
            <a:ext cx="6019800" cy="57435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5B99D09-8B98-4082-8A47-6EA51D04F8B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9849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79057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419225"/>
            <a:ext cx="4038600" cy="47815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419225"/>
            <a:ext cx="4038600" cy="2314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886200"/>
            <a:ext cx="4038600" cy="2314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E4FC9F7-C6FC-4D66-BA69-176D791FCD3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8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40835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457200" y="457200"/>
            <a:ext cx="8229600" cy="79057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419225"/>
            <a:ext cx="4038600" cy="2314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419225"/>
            <a:ext cx="4038600" cy="2314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57200" y="3886200"/>
            <a:ext cx="4038600" cy="2314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8200" y="3886200"/>
            <a:ext cx="4038600" cy="2314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289C9CF-188C-4C48-9761-CD1146D1316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4649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42D628A-39D0-42E9-A6EC-CE2DC230FAB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1301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B1786BF-930C-470D-A205-1EB6F2435D5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6146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19225"/>
            <a:ext cx="4038600" cy="47815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19225"/>
            <a:ext cx="4038600" cy="47815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F010B92-C67A-47E6-881C-4FB24A583C8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2579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023D1AD-E64D-4B0F-A646-84C1F324DF8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1658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C6EAF5D-5B3F-4128-9AB0-4815BED1FA4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8911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00A7414-2770-4E8F-B398-EE16E21575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4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6221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70826CC-16A2-42F1-ABE6-492C9C51DDD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3654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A583AB-8B74-4EC3-A6DA-32EC4B96F87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8967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Rectangle 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7155" name="Rectangle 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 Black" panose="020B0A04020102020204" pitchFamily="34" charset="0"/>
              </a:defRPr>
            </a:lvl1pPr>
          </a:lstStyle>
          <a:p>
            <a:pPr>
              <a:defRPr/>
            </a:pPr>
            <a:fld id="{9D02EC54-0B0B-4BC4-A897-11BFF64E194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grpSp>
        <p:nvGrpSpPr>
          <p:cNvPr id="1028" name="Group 4"/>
          <p:cNvGrpSpPr>
            <a:grpSpLocks/>
          </p:cNvGrpSpPr>
          <p:nvPr/>
        </p:nvGrpSpPr>
        <p:grpSpPr bwMode="auto">
          <a:xfrm>
            <a:off x="0" y="0"/>
            <a:ext cx="9144000" cy="546100"/>
            <a:chOff x="0" y="0"/>
            <a:chExt cx="5760" cy="344"/>
          </a:xfrm>
        </p:grpSpPr>
        <p:sp>
          <p:nvSpPr>
            <p:cNvPr id="1032" name="Rectangle 5"/>
            <p:cNvSpPr>
              <a:spLocks noChangeArrowheads="1"/>
            </p:cNvSpPr>
            <p:nvPr/>
          </p:nvSpPr>
          <p:spPr bwMode="auto">
            <a:xfrm>
              <a:off x="0" y="0"/>
              <a:ext cx="180" cy="336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defRPr/>
              </a:pPr>
              <a:endParaRPr lang="en-US" sz="2400" smtClean="0">
                <a:latin typeface="Times New Roman" panose="02020603050405020304" pitchFamily="18" charset="0"/>
              </a:endParaRPr>
            </a:p>
          </p:txBody>
        </p:sp>
        <p:sp>
          <p:nvSpPr>
            <p:cNvPr id="1033" name="Rectangle 6"/>
            <p:cNvSpPr>
              <a:spLocks noChangeArrowheads="1"/>
            </p:cNvSpPr>
            <p:nvPr/>
          </p:nvSpPr>
          <p:spPr bwMode="auto">
            <a:xfrm>
              <a:off x="260" y="85"/>
              <a:ext cx="5500" cy="173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sz="2400" smtClean="0">
                <a:latin typeface="Times New Roman" panose="02020603050405020304" pitchFamily="18" charset="0"/>
              </a:endParaRPr>
            </a:p>
          </p:txBody>
        </p:sp>
        <p:sp>
          <p:nvSpPr>
            <p:cNvPr id="1034" name="Rectangle 7"/>
            <p:cNvSpPr>
              <a:spLocks noChangeArrowheads="1"/>
            </p:cNvSpPr>
            <p:nvPr/>
          </p:nvSpPr>
          <p:spPr bwMode="auto">
            <a:xfrm>
              <a:off x="258" y="85"/>
              <a:ext cx="87" cy="89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smtClean="0">
                <a:solidFill>
                  <a:schemeClr val="hlink"/>
                </a:solidFill>
              </a:endParaRPr>
            </a:p>
          </p:txBody>
        </p:sp>
        <p:sp>
          <p:nvSpPr>
            <p:cNvPr id="1035" name="Rectangle 8"/>
            <p:cNvSpPr>
              <a:spLocks noChangeArrowheads="1"/>
            </p:cNvSpPr>
            <p:nvPr/>
          </p:nvSpPr>
          <p:spPr bwMode="auto">
            <a:xfrm>
              <a:off x="345" y="0"/>
              <a:ext cx="88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smtClean="0">
                <a:solidFill>
                  <a:schemeClr val="hlink"/>
                </a:solidFill>
              </a:endParaRPr>
            </a:p>
          </p:txBody>
        </p:sp>
        <p:sp>
          <p:nvSpPr>
            <p:cNvPr id="1036" name="Rectangle 9"/>
            <p:cNvSpPr>
              <a:spLocks noChangeArrowheads="1"/>
            </p:cNvSpPr>
            <p:nvPr/>
          </p:nvSpPr>
          <p:spPr bwMode="auto">
            <a:xfrm>
              <a:off x="345" y="85"/>
              <a:ext cx="88" cy="8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smtClean="0">
                <a:solidFill>
                  <a:schemeClr val="accent2"/>
                </a:solidFill>
              </a:endParaRPr>
            </a:p>
          </p:txBody>
        </p:sp>
        <p:sp>
          <p:nvSpPr>
            <p:cNvPr id="1037" name="Rectangle 10"/>
            <p:cNvSpPr>
              <a:spLocks noChangeArrowheads="1"/>
            </p:cNvSpPr>
            <p:nvPr/>
          </p:nvSpPr>
          <p:spPr bwMode="auto">
            <a:xfrm>
              <a:off x="173" y="173"/>
              <a:ext cx="86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smtClean="0">
                <a:solidFill>
                  <a:schemeClr val="hlink"/>
                </a:solidFill>
              </a:endParaRPr>
            </a:p>
          </p:txBody>
        </p:sp>
        <p:sp>
          <p:nvSpPr>
            <p:cNvPr id="1038" name="Rectangle 11"/>
            <p:cNvSpPr>
              <a:spLocks noChangeArrowheads="1"/>
            </p:cNvSpPr>
            <p:nvPr/>
          </p:nvSpPr>
          <p:spPr bwMode="auto">
            <a:xfrm>
              <a:off x="83" y="86"/>
              <a:ext cx="89" cy="87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sz="2400" smtClean="0">
                <a:latin typeface="Times New Roman" panose="02020603050405020304" pitchFamily="18" charset="0"/>
              </a:endParaRPr>
            </a:p>
          </p:txBody>
        </p:sp>
        <p:sp>
          <p:nvSpPr>
            <p:cNvPr id="1039" name="Rectangle 12"/>
            <p:cNvSpPr>
              <a:spLocks noChangeArrowheads="1"/>
            </p:cNvSpPr>
            <p:nvPr/>
          </p:nvSpPr>
          <p:spPr bwMode="auto">
            <a:xfrm>
              <a:off x="258" y="171"/>
              <a:ext cx="87" cy="8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smtClean="0">
                <a:solidFill>
                  <a:schemeClr val="accent2"/>
                </a:solidFill>
              </a:endParaRPr>
            </a:p>
          </p:txBody>
        </p:sp>
        <p:sp>
          <p:nvSpPr>
            <p:cNvPr id="1040" name="Rectangle 13"/>
            <p:cNvSpPr>
              <a:spLocks noChangeArrowheads="1"/>
            </p:cNvSpPr>
            <p:nvPr/>
          </p:nvSpPr>
          <p:spPr bwMode="auto">
            <a:xfrm>
              <a:off x="173" y="258"/>
              <a:ext cx="86" cy="8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smtClean="0">
                <a:solidFill>
                  <a:schemeClr val="accent2"/>
                </a:solidFill>
              </a:endParaRPr>
            </a:p>
          </p:txBody>
        </p:sp>
      </p:grpSp>
      <p:sp>
        <p:nvSpPr>
          <p:cNvPr id="1029" name="Rectangle 14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457200"/>
            <a:ext cx="8229600" cy="79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30" name="Rectangle 15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419225"/>
            <a:ext cx="8229600" cy="4781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77168" name="Rectangle 1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46" r:id="rId1"/>
    <p:sldLayoutId id="2147484234" r:id="rId2"/>
    <p:sldLayoutId id="2147484235" r:id="rId3"/>
    <p:sldLayoutId id="2147484236" r:id="rId4"/>
    <p:sldLayoutId id="2147484237" r:id="rId5"/>
    <p:sldLayoutId id="2147484238" r:id="rId6"/>
    <p:sldLayoutId id="2147484239" r:id="rId7"/>
    <p:sldLayoutId id="2147484240" r:id="rId8"/>
    <p:sldLayoutId id="2147484241" r:id="rId9"/>
    <p:sldLayoutId id="2147484242" r:id="rId10"/>
    <p:sldLayoutId id="2147484243" r:id="rId11"/>
    <p:sldLayoutId id="2147484244" r:id="rId12"/>
    <p:sldLayoutId id="2147484245" r:id="rId13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75000"/>
        <a:buFont typeface="Wingdings" panose="05000000000000000000" pitchFamily="2" charset="2"/>
        <a:buChar char="n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80000"/>
        <a:buFont typeface="Wingdings" panose="05000000000000000000" pitchFamily="2" charset="2"/>
        <a:buChar char="¨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65000"/>
        <a:buFont typeface="Wingdings" panose="05000000000000000000" pitchFamily="2" charset="2"/>
        <a:buChar char="n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¨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ctrTitle"/>
          </p:nvPr>
        </p:nvSpPr>
        <p:spPr>
          <a:xfrm>
            <a:off x="2871788" y="1828800"/>
            <a:ext cx="6272212" cy="2209800"/>
          </a:xfrm>
        </p:spPr>
        <p:txBody>
          <a:bodyPr/>
          <a:lstStyle/>
          <a:p>
            <a:pPr eaLnBrk="1" hangingPunct="1"/>
            <a:r>
              <a:rPr lang="en-US" sz="4000" smtClean="0"/>
              <a:t>Parallel Algorithms for Dense Matrices</a:t>
            </a:r>
          </a:p>
        </p:txBody>
      </p:sp>
      <p:sp>
        <p:nvSpPr>
          <p:cNvPr id="512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r>
              <a:rPr lang="en-US"/>
              <a:t>CS121 Parallel Computing</a:t>
            </a:r>
          </a:p>
          <a:p>
            <a:pPr eaLnBrk="1" hangingPunct="1"/>
            <a:r>
              <a:rPr lang="en-US"/>
              <a:t>Spring </a:t>
            </a:r>
            <a:r>
              <a:rPr lang="en-US" smtClean="0"/>
              <a:t>2018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396344" cy="790575"/>
          </a:xfrm>
        </p:spPr>
        <p:txBody>
          <a:bodyPr/>
          <a:lstStyle/>
          <a:p>
            <a:r>
              <a:rPr lang="en-US" sz="3600"/>
              <a:t>Cannon’s matrix-matrix multiplication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329953" y="1419224"/>
                <a:ext cx="4577379" cy="5266653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en-US" smtClean="0"/>
                  <a:t>After the initial shifting, run for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rad>
                    <m:r>
                      <a:rPr lang="en-US" b="0" i="0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smtClean="0"/>
                  <a:t> more stages.</a:t>
                </a:r>
              </a:p>
              <a:p>
                <a:pPr lvl="1"/>
                <a:r>
                  <a:rPr lang="en-US" smtClean="0"/>
                  <a:t>In every stage, shift A blocks left by 1, and B blocks up by 1. </a:t>
                </a:r>
              </a:p>
              <a:p>
                <a:pPr marL="342900" lvl="1" indent="-342900"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n"/>
                </a:pPr>
                <a:r>
                  <a:rPr lang="en-US"/>
                  <a:t>Each processor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/>
                  <a:t> still has like colored blocks from A and B</a:t>
                </a:r>
                <a:r>
                  <a:rPr lang="en-US" smtClean="0"/>
                  <a:t>.</a:t>
                </a:r>
              </a:p>
              <a:p>
                <a:pPr marL="342900" lvl="1" indent="-342900"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n"/>
                </a:pPr>
                <a:r>
                  <a:rPr lang="en-US"/>
                  <a:t>Blocks from A stay in same rows and </a:t>
                </a:r>
                <a:r>
                  <a:rPr lang="en-US" smtClean="0"/>
                  <a:t>blocks from </a:t>
                </a:r>
                <a:r>
                  <a:rPr lang="en-US"/>
                  <a:t>B stay in same columns</a:t>
                </a:r>
                <a:r>
                  <a:rPr lang="en-US" smtClean="0"/>
                  <a:t>.</a:t>
                </a:r>
              </a:p>
              <a:p>
                <a:pPr marL="342900" lvl="1" indent="-342900"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n"/>
                </a:pPr>
                <a:r>
                  <a:rPr lang="en-US"/>
                  <a:t>So product of the blocks makes up another term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/>
              </a:p>
              <a:p>
                <a:pPr marL="342900" lvl="1" indent="-342900"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n"/>
                </a:pPr>
                <a:r>
                  <a:rPr lang="en-US" smtClean="0"/>
                  <a:t>After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rad>
                  </m:oMath>
                </a14:m>
                <a:r>
                  <a:rPr lang="en-US"/>
                  <a:t> stages,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/>
                  <a:t> contains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/>
                  <a:t>, for all i and j</a:t>
                </a:r>
                <a:r>
                  <a:rPr lang="en-US" smtClean="0"/>
                  <a:t>.</a:t>
                </a:r>
                <a:endParaRPr lang="en-US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29953" y="1419224"/>
                <a:ext cx="4577379" cy="5266653"/>
              </a:xfrm>
              <a:blipFill>
                <a:blip r:embed="rId2"/>
                <a:stretch>
                  <a:fillRect l="-1198" t="-2662" r="-4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0862" y="1489934"/>
            <a:ext cx="2127037" cy="406976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920" y="1489933"/>
            <a:ext cx="1946202" cy="404686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70585" y="5755341"/>
            <a:ext cx="9735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Step 0</a:t>
            </a:r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900008" y="5755341"/>
            <a:ext cx="928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Step 1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1709871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396344" cy="790575"/>
          </a:xfrm>
        </p:spPr>
        <p:txBody>
          <a:bodyPr/>
          <a:lstStyle/>
          <a:p>
            <a:r>
              <a:rPr lang="en-US" sz="3600"/>
              <a:t>Cannon’s matrix-matrix multiplication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329953" y="1419224"/>
                <a:ext cx="4658061" cy="5266653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US" smtClean="0"/>
                  <a:t>Each process only stores one block at a time.  So total storage at any time is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mtClean="0"/>
              </a:p>
              <a:p>
                <a:r>
                  <a:rPr lang="en-US" smtClean="0"/>
                  <a:t>Each process does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p>
                            </m:sSup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den>
                        </m:f>
                      </m:e>
                    </m:d>
                  </m:oMath>
                </a14:m>
                <a:r>
                  <a:rPr lang="en-US" smtClean="0"/>
                  <a:t> amount of computation.</a:t>
                </a:r>
              </a:p>
              <a:p>
                <a:r>
                  <a:rPr lang="en-US" smtClean="0"/>
                  <a:t>Each of the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rad>
                  </m:oMath>
                </a14:m>
                <a:r>
                  <a:rPr lang="en-US" smtClean="0"/>
                  <a:t> shifts costs each processor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den>
                        </m:f>
                      </m:e>
                    </m:d>
                  </m:oMath>
                </a14:m>
                <a:r>
                  <a:rPr lang="en-US" smtClean="0"/>
                  <a:t> communication.</a:t>
                </a:r>
              </a:p>
              <a:p>
                <a:r>
                  <a:rPr lang="en-US" smtClean="0"/>
                  <a:t>Total overhead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rad>
                  </m:oMath>
                </a14:m>
                <a:r>
                  <a:rPr lang="en-US" smtClean="0"/>
                  <a:t>).</a:t>
                </a:r>
              </a:p>
              <a:p>
                <a:r>
                  <a:rPr lang="en-US" smtClean="0"/>
                  <a:t>Isoefficiency requires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mtClean="0"/>
                  <a:t>.</a:t>
                </a:r>
              </a:p>
              <a:p>
                <a:endParaRPr lang="en-US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29953" y="1419224"/>
                <a:ext cx="4658061" cy="5266653"/>
              </a:xfrm>
              <a:blipFill>
                <a:blip r:embed="rId2"/>
                <a:stretch>
                  <a:fillRect l="-916" t="-2431" r="-14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0862" y="1489934"/>
            <a:ext cx="2127037" cy="406976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920" y="1489933"/>
            <a:ext cx="1946202" cy="404686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70585" y="5755341"/>
            <a:ext cx="9735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Step 0</a:t>
            </a:r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900008" y="5755341"/>
            <a:ext cx="928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Step 1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3265861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SUMMA multiplication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980790" y="1419224"/>
                <a:ext cx="4001845" cy="5438776"/>
              </a:xfrm>
            </p:spPr>
            <p:txBody>
              <a:bodyPr>
                <a:normAutofit fontScale="62500" lnSpcReduction="20000"/>
              </a:bodyPr>
              <a:lstStyle/>
              <a:p>
                <a:r>
                  <a:rPr lang="en-US" smtClean="0"/>
                  <a:t>One of the drawbacks of Cannon is that it can only deal with square matrices, and n must be divisible by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mtClean="0"/>
                  <a:t>.</a:t>
                </a:r>
              </a:p>
              <a:p>
                <a:r>
                  <a:rPr lang="en-US" smtClean="0"/>
                  <a:t>SUMMA algorithm overcomes those problems.</a:t>
                </a:r>
              </a:p>
              <a:p>
                <a:pPr lvl="1"/>
                <a:r>
                  <a:rPr lang="en-US" smtClean="0"/>
                  <a:t>Our example is still for a square matrix though.</a:t>
                </a:r>
              </a:p>
              <a:p>
                <a:r>
                  <a:rPr lang="en-US" smtClean="0"/>
                  <a:t>The basic matrix multiplication algorithm is three nested loops.</a:t>
                </a:r>
              </a:p>
              <a:p>
                <a:pPr lvl="1"/>
                <a:r>
                  <a:rPr lang="en-US" smtClean="0"/>
                  <a:t>Fast MM algorithms such as Strassen’s work differently.</a:t>
                </a:r>
              </a:p>
              <a:p>
                <a:r>
                  <a:rPr lang="en-US" smtClean="0"/>
                  <a:t>The loops can be done in any order.</a:t>
                </a:r>
              </a:p>
              <a:p>
                <a:pPr lvl="1"/>
                <a:r>
                  <a:rPr lang="en-US" smtClean="0"/>
                  <a:t>The typical inner product approach is the ijk order.</a:t>
                </a:r>
              </a:p>
              <a:p>
                <a:pPr lvl="1"/>
                <a:r>
                  <a:rPr lang="en-US" smtClean="0"/>
                  <a:t>The outer product approach is kij.</a:t>
                </a:r>
              </a:p>
              <a:p>
                <a:pPr marL="457200" lvl="1" indent="0">
                  <a:buNone/>
                </a:pPr>
                <a:endParaRPr lang="en-US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80790" y="1419224"/>
                <a:ext cx="4001845" cy="5438776"/>
              </a:xfrm>
              <a:blipFill>
                <a:blip r:embed="rId2"/>
                <a:stretch>
                  <a:fillRect l="-457" t="-1682" r="-21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4" name="Picture 6" descr="https://encrypted-tbn3.gstatic.com/images?q=tbn:ANd9GcRt_noPwuX5OVMeEASxwAeZKV_KjWFekQoBfmly6jTQMEE6jNg8p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668" y="5515292"/>
            <a:ext cx="3853790" cy="760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72592" y="6504165"/>
            <a:ext cx="50776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/>
              <a:t>Source: </a:t>
            </a:r>
            <a:r>
              <a:rPr lang="en-US" sz="1400"/>
              <a:t>https://patterns.eecs.berkeley.edu/?page_id=158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846" y="1247775"/>
            <a:ext cx="4634104" cy="196876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846" y="3305329"/>
            <a:ext cx="4663435" cy="1981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125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SUMMA multiplication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3894267"/>
            <a:ext cx="8315662" cy="2850778"/>
          </a:xfrm>
        </p:spPr>
        <p:txBody>
          <a:bodyPr>
            <a:normAutofit fontScale="70000" lnSpcReduction="20000"/>
          </a:bodyPr>
          <a:lstStyle/>
          <a:p>
            <a:r>
              <a:rPr lang="en-US"/>
              <a:t>SUMMA does n outer products.</a:t>
            </a:r>
          </a:p>
          <a:p>
            <a:pPr lvl="1"/>
            <a:r>
              <a:rPr lang="en-US"/>
              <a:t>k’th iteration does outer product of k’th column of A with k’th row of B</a:t>
            </a:r>
            <a:r>
              <a:rPr lang="en-US" smtClean="0"/>
              <a:t>.</a:t>
            </a:r>
          </a:p>
          <a:p>
            <a:pPr lvl="1"/>
            <a:r>
              <a:rPr lang="en-US" smtClean="0"/>
              <a:t>Processors in k’th column broadcast their A block to their rows.</a:t>
            </a:r>
          </a:p>
          <a:p>
            <a:pPr lvl="1"/>
            <a:r>
              <a:rPr lang="en-US" smtClean="0"/>
              <a:t>Processors in k’th row broadcast their B block to their columns.</a:t>
            </a:r>
          </a:p>
          <a:p>
            <a:pPr lvl="1"/>
            <a:r>
              <a:rPr lang="en-US" smtClean="0"/>
              <a:t>Processor (i,j) computes A</a:t>
            </a:r>
            <a:r>
              <a:rPr lang="en-US" baseline="-25000" smtClean="0"/>
              <a:t>i,k</a:t>
            </a:r>
            <a:r>
              <a:rPr lang="en-US" smtClean="0"/>
              <a:t> B</a:t>
            </a:r>
            <a:r>
              <a:rPr lang="en-US" baseline="-25000" smtClean="0"/>
              <a:t>k,j</a:t>
            </a:r>
            <a:r>
              <a:rPr lang="en-US" smtClean="0"/>
              <a:t> and accumulates it into C</a:t>
            </a:r>
            <a:r>
              <a:rPr lang="en-US" baseline="-25000" smtClean="0"/>
              <a:t>i,j</a:t>
            </a:r>
            <a:r>
              <a:rPr lang="en-US" smtClean="0"/>
              <a:t>.</a:t>
            </a:r>
          </a:p>
          <a:p>
            <a:r>
              <a:rPr lang="en-US" smtClean="0"/>
              <a:t>Matrices don’t need to be square.</a:t>
            </a:r>
          </a:p>
          <a:p>
            <a:r>
              <a:rPr lang="en-US" smtClean="0"/>
              <a:t>Also allows more flexible mapping of processors to blocks.</a:t>
            </a:r>
            <a:endParaRPr lang="en-US"/>
          </a:p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593" y="1311245"/>
            <a:ext cx="8744036" cy="2425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910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3D matrix multiplication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840941" y="1419224"/>
                <a:ext cx="4034118" cy="5320441"/>
              </a:xfrm>
            </p:spPr>
            <p:txBody>
              <a:bodyPr>
                <a:normAutofit fontScale="70000" lnSpcReduction="20000"/>
              </a:bodyPr>
              <a:lstStyle/>
              <a:p>
                <a:r>
                  <a:rPr lang="en-US" smtClean="0"/>
                  <a:t>The 2D algorithms up to now used at most n</a:t>
                </a:r>
                <a:r>
                  <a:rPr lang="en-US" baseline="30000" smtClean="0"/>
                  <a:t>2</a:t>
                </a:r>
                <a:r>
                  <a:rPr lang="en-US" smtClean="0"/>
                  <a:t> processors.  Since MM has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mtClean="0"/>
                  <a:t> operations, 2D algorithms have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mtClean="0"/>
                  <a:t> running time.  </a:t>
                </a:r>
              </a:p>
              <a:p>
                <a:r>
                  <a:rPr lang="en-US" smtClean="0"/>
                  <a:t>We now show the DNS (Dekkel, Nassimi, Sahni) algorithm that can use n</a:t>
                </a:r>
                <a:r>
                  <a:rPr lang="en-US" baseline="30000" smtClean="0"/>
                  <a:t>3</a:t>
                </a:r>
                <a:r>
                  <a:rPr lang="en-US" smtClean="0"/>
                  <a:t> processors.  </a:t>
                </a:r>
              </a:p>
              <a:p>
                <a:r>
                  <a:rPr lang="en-US" smtClean="0"/>
                  <a:t>Arrange the n</a:t>
                </a:r>
                <a:r>
                  <a:rPr lang="en-US" baseline="30000" smtClean="0"/>
                  <a:t>3</a:t>
                </a:r>
                <a:r>
                  <a:rPr lang="en-US" smtClean="0"/>
                  <a:t> processors in a n x n x n cube.</a:t>
                </a:r>
              </a:p>
              <a:p>
                <a:r>
                  <a:rPr lang="en-US" smtClean="0"/>
                  <a:t>For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 0≤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mtClean="0"/>
                  <a:t>, processor P</a:t>
                </a:r>
                <a:r>
                  <a:rPr lang="en-US" baseline="-25000" smtClean="0"/>
                  <a:t>i,j,k</a:t>
                </a:r>
                <a:r>
                  <a:rPr lang="en-US" smtClean="0"/>
                  <a:t> computes A</a:t>
                </a:r>
                <a:r>
                  <a:rPr lang="en-US" baseline="-25000" smtClean="0"/>
                  <a:t>i,k</a:t>
                </a:r>
                <a:r>
                  <a:rPr lang="en-US" smtClean="0"/>
                  <a:t> B</a:t>
                </a:r>
                <a:r>
                  <a:rPr lang="en-US" baseline="-25000" smtClean="0"/>
                  <a:t>k,j</a:t>
                </a:r>
                <a:r>
                  <a:rPr lang="en-US" smtClean="0"/>
                  <a:t>.</a:t>
                </a:r>
              </a:p>
              <a:p>
                <a:r>
                  <a:rPr lang="en-US" smtClean="0"/>
                  <a:t>Then processors in each column (i,j,</a:t>
                </a:r>
                <a:r>
                  <a:rPr lang="en-US" smtClean="0">
                    <a:sym typeface="Wingdings" panose="05000000000000000000" pitchFamily="2" charset="2"/>
                  </a:rPr>
                  <a:t>:)  </a:t>
                </a:r>
                <a:r>
                  <a:rPr lang="en-US" smtClean="0"/>
                  <a:t>does reduction to collect result onto processor P</a:t>
                </a:r>
                <a:r>
                  <a:rPr lang="en-US" baseline="-25000" smtClean="0"/>
                  <a:t>i,j,0</a:t>
                </a:r>
                <a:r>
                  <a:rPr lang="en-US" smtClean="0"/>
                  <a:t>.</a:t>
                </a:r>
              </a:p>
              <a:p>
                <a:endParaRPr lang="en-US" smtClean="0"/>
              </a:p>
              <a:p>
                <a:endParaRPr lang="en-US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840941" y="1419224"/>
                <a:ext cx="4034118" cy="5320441"/>
              </a:xfrm>
              <a:blipFill>
                <a:blip r:embed="rId2"/>
                <a:stretch>
                  <a:fillRect l="-604" t="-1947" r="-33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99" y="1247775"/>
            <a:ext cx="4671976" cy="5585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056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3D matrix multiplication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840941" y="1419224"/>
                <a:ext cx="4034118" cy="5320441"/>
              </a:xfrm>
            </p:spPr>
            <p:txBody>
              <a:bodyPr>
                <a:normAutofit fontScale="55000" lnSpcReduction="20000"/>
              </a:bodyPr>
              <a:lstStyle/>
              <a:p>
                <a:r>
                  <a:rPr lang="en-US" smtClean="0"/>
                  <a:t>Initially only processors P</a:t>
                </a:r>
                <a:r>
                  <a:rPr lang="en-US" baseline="-25000" smtClean="0"/>
                  <a:t>i,j,0</a:t>
                </a:r>
                <a:r>
                  <a:rPr lang="en-US" smtClean="0"/>
                  <a:t>,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m:rPr>
                        <m:lit/>
                      </m:rP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smtClean="0"/>
                  <a:t>, hold the A and B matrices.</a:t>
                </a:r>
              </a:p>
              <a:p>
                <a:r>
                  <a:rPr lang="en-US" smtClean="0"/>
                  <a:t>(a) To distribute the data, the j’th group of processors along the i direction in 0’th (i,j)-plane send their data to corresponding processors in the j’th (i,j)-plane.</a:t>
                </a:r>
              </a:p>
              <a:p>
                <a:r>
                  <a:rPr lang="en-US" smtClean="0"/>
                  <a:t>(b) Then, in each (i,j)-plane, the processors along direction i broadcast in the j direction.</a:t>
                </a:r>
              </a:p>
              <a:p>
                <a:r>
                  <a:rPr lang="en-US" smtClean="0"/>
                  <a:t>Effect is that A is replicated in each (i,k)-plane.  </a:t>
                </a:r>
              </a:p>
              <a:p>
                <a:r>
                  <a:rPr lang="en-US" smtClean="0"/>
                  <a:t>Do similar operations for B, so that B is replicated in each (k,j)-plane.</a:t>
                </a:r>
              </a:p>
              <a:p>
                <a:r>
                  <a:rPr lang="en-US" smtClean="0"/>
                  <a:t>Then do reduction in the k direction.</a:t>
                </a:r>
              </a:p>
              <a:p>
                <a:r>
                  <a:rPr lang="en-US" smtClean="0"/>
                  <a:t>The broadcast and reduction both take O(log n) time.  So the total computation time is O(log n).</a:t>
                </a:r>
              </a:p>
              <a:p>
                <a:pPr marL="0" indent="0">
                  <a:buNone/>
                </a:pPr>
                <a:endParaRPr lang="en-US" smtClean="0"/>
              </a:p>
              <a:p>
                <a:endParaRPr lang="en-US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840941" y="1419224"/>
                <a:ext cx="4034118" cy="5320441"/>
              </a:xfrm>
              <a:blipFill>
                <a:blip r:embed="rId2"/>
                <a:stretch>
                  <a:fillRect l="-151" t="-1718" r="-27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99" y="1247775"/>
            <a:ext cx="4671976" cy="5585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50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3D matrix multiplication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840941" y="1419224"/>
                <a:ext cx="4164358" cy="5414289"/>
              </a:xfrm>
            </p:spPr>
            <p:txBody>
              <a:bodyPr>
                <a:normAutofit fontScale="55000" lnSpcReduction="20000"/>
              </a:bodyPr>
              <a:lstStyle/>
              <a:p>
                <a:r>
                  <a:rPr lang="en-US" smtClean="0"/>
                  <a:t>The DNS algorithm isn’t optimal using n</a:t>
                </a:r>
                <a:r>
                  <a:rPr lang="en-US" baseline="30000" smtClean="0"/>
                  <a:t>3</a:t>
                </a:r>
                <a:r>
                  <a:rPr lang="en-US" smtClean="0"/>
                  <a:t> processors, since the total work is O(n</a:t>
                </a:r>
                <a:r>
                  <a:rPr lang="en-US" baseline="30000" smtClean="0"/>
                  <a:t>3</a:t>
                </a:r>
                <a:r>
                  <a:rPr lang="en-US" smtClean="0"/>
                  <a:t> log n).  </a:t>
                </a:r>
              </a:p>
              <a:p>
                <a:r>
                  <a:rPr lang="en-US" smtClean="0"/>
                  <a:t>For a cost optimal version, suppose p=q</a:t>
                </a:r>
                <a:r>
                  <a:rPr lang="en-US" baseline="30000" smtClean="0"/>
                  <a:t>3</a:t>
                </a:r>
                <a:r>
                  <a:rPr lang="en-US" smtClean="0"/>
                  <a:t> for some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mtClean="0"/>
                  <a:t>. Partition the matrix into q x q blocks, each of size (n/q) x (n/q).</a:t>
                </a:r>
              </a:p>
              <a:p>
                <a:r>
                  <a:rPr lang="en-US" smtClean="0"/>
                  <a:t>Then apply the same algorithm as before on the blocks.</a:t>
                </a:r>
              </a:p>
              <a:p>
                <a:r>
                  <a:rPr lang="en-US" smtClean="0"/>
                  <a:t>The broadcast and reduction both take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func>
                  </m:oMath>
                </a14:m>
                <a:r>
                  <a:rPr lang="en-US" smtClean="0"/>
                  <a:t>.  The block multiplication takes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smtClean="0"/>
                  <a:t>. </a:t>
                </a:r>
              </a:p>
              <a:p>
                <a:r>
                  <a:rPr lang="en-US" smtClean="0"/>
                  <a:t>Since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den>
                        </m:f>
                      </m:sup>
                    </m:sSup>
                  </m:oMath>
                </a14:m>
                <a:r>
                  <a:rPr lang="en-US" smtClean="0"/>
                  <a:t>, the total time is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p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den>
                                </m:f>
                              </m:sup>
                            </m:sSup>
                          </m:den>
                        </m:f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func>
                      </m:e>
                    </m:func>
                  </m:oMath>
                </a14:m>
                <a:r>
                  <a:rPr lang="en-US" smtClean="0"/>
                  <a:t>.</a:t>
                </a:r>
              </a:p>
              <a:p>
                <a:r>
                  <a:rPr lang="en-US" smtClean="0"/>
                  <a:t>For isoefficiency, we need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den>
                        </m:f>
                      </m:sup>
                    </m:sSup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mtClean="0"/>
                  <a:t>, which implies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num>
                                  <m:den>
                                    <m:func>
                                      <m:func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b="0" i="0" smtClean="0">
                                            <a:latin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fName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</m:func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mtClean="0"/>
                  <a:t>.</a:t>
                </a:r>
              </a:p>
              <a:p>
                <a:pPr marL="0" indent="0">
                  <a:buNone/>
                </a:pPr>
                <a:endParaRPr lang="en-US" smtClean="0"/>
              </a:p>
              <a:p>
                <a:pPr marL="0" indent="0">
                  <a:buNone/>
                </a:pPr>
                <a:endParaRPr lang="en-US" smtClean="0"/>
              </a:p>
              <a:p>
                <a:endParaRPr lang="en-US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840941" y="1419224"/>
                <a:ext cx="4164358" cy="5414289"/>
              </a:xfrm>
              <a:blipFill>
                <a:blip r:embed="rId2"/>
                <a:stretch>
                  <a:fillRect l="-146" t="-1689" r="-20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99" y="1247775"/>
            <a:ext cx="4671976" cy="5585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394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Solving linear systems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58638" y="1419224"/>
            <a:ext cx="4792896" cy="5351446"/>
          </a:xfrm>
        </p:spPr>
        <p:txBody>
          <a:bodyPr>
            <a:normAutofit fontScale="55000" lnSpcReduction="20000"/>
          </a:bodyPr>
          <a:lstStyle/>
          <a:p>
            <a:r>
              <a:rPr lang="en-US" smtClean="0"/>
              <a:t>Given a system of n linear equations, we can reduce it to triangular form using Gaussian Elimination.  </a:t>
            </a:r>
          </a:p>
          <a:p>
            <a:r>
              <a:rPr lang="en-US" smtClean="0"/>
              <a:t>Then the triangular equations can be solved by back substitution.</a:t>
            </a:r>
          </a:p>
          <a:p>
            <a:r>
              <a:rPr lang="en-US" smtClean="0"/>
              <a:t>As we’ll see, Gaussian Elimination takes O(n</a:t>
            </a:r>
            <a:r>
              <a:rPr lang="en-US" baseline="30000" smtClean="0"/>
              <a:t>3</a:t>
            </a:r>
            <a:r>
              <a:rPr lang="en-US" smtClean="0"/>
              <a:t>) operations, and back substitution takes O(n</a:t>
            </a:r>
            <a:r>
              <a:rPr lang="en-US" baseline="30000" smtClean="0"/>
              <a:t>2</a:t>
            </a:r>
            <a:r>
              <a:rPr lang="en-US" smtClean="0"/>
              <a:t>) operations.  So linear systems can be solved in O(n</a:t>
            </a:r>
            <a:r>
              <a:rPr lang="en-US" baseline="30000" smtClean="0"/>
              <a:t>3</a:t>
            </a:r>
            <a:r>
              <a:rPr lang="en-US" smtClean="0"/>
              <a:t>) operations.  </a:t>
            </a:r>
          </a:p>
          <a:p>
            <a:r>
              <a:rPr lang="en-US" smtClean="0"/>
              <a:t>Given a matrix A, if Ax = b needs to be solved for multiple b vectors, can also use Gaussian Elimination to compute the LU factorization of A, i.e. A = LU, where L is a lower triangular and U is an upper triangular matrix.</a:t>
            </a:r>
          </a:p>
          <a:p>
            <a:pPr lvl="1"/>
            <a:r>
              <a:rPr lang="en-US" smtClean="0"/>
              <a:t>Then LUx = b can be solved by first solving Ly = b using backwards substitution, then solving Ux = y using backwards substitution.</a:t>
            </a:r>
          </a:p>
          <a:p>
            <a:pPr lvl="1"/>
            <a:r>
              <a:rPr lang="en-US" smtClean="0"/>
              <a:t>Both steps take O(n</a:t>
            </a:r>
            <a:r>
              <a:rPr lang="en-US" baseline="30000" smtClean="0"/>
              <a:t>2</a:t>
            </a:r>
            <a:r>
              <a:rPr lang="en-US" smtClean="0"/>
              <a:t>) time.  So solving Ax = b for each b takes O(n</a:t>
            </a:r>
            <a:r>
              <a:rPr lang="en-US" baseline="30000" smtClean="0"/>
              <a:t>2</a:t>
            </a:r>
            <a:r>
              <a:rPr lang="en-US" smtClean="0"/>
              <a:t>) instead of O(n</a:t>
            </a:r>
            <a:r>
              <a:rPr lang="en-US" baseline="30000" smtClean="0"/>
              <a:t>3</a:t>
            </a:r>
            <a:r>
              <a:rPr lang="en-US" smtClean="0"/>
              <a:t>) time.</a:t>
            </a:r>
          </a:p>
          <a:p>
            <a:pPr lvl="1"/>
            <a:r>
              <a:rPr lang="en-US" smtClean="0"/>
              <a:t>The initial LU decomposition takes O(n</a:t>
            </a:r>
            <a:r>
              <a:rPr lang="en-US" baseline="30000" smtClean="0"/>
              <a:t>3</a:t>
            </a:r>
            <a:r>
              <a:rPr lang="en-US" smtClean="0"/>
              <a:t>) time.  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512" y="1419225"/>
            <a:ext cx="3650988" cy="9672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731" y="2622521"/>
            <a:ext cx="3755302" cy="90563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098" name="Picture 2" descr="http://www.mathspadilla.com/matII/Unit7-SystemsOfEquationsGaussianElimination/gauss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807" y="3652222"/>
            <a:ext cx="3731226" cy="316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2940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Gaussian Elimination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303195"/>
            <a:ext cx="4922988" cy="29648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841" y="4323440"/>
            <a:ext cx="4917057" cy="2410772"/>
          </a:xfrm>
          <a:prstGeom prst="rect">
            <a:avLst/>
          </a:prstGeom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5491779" y="1419225"/>
            <a:ext cx="3560781" cy="5261274"/>
          </a:xfrm>
        </p:spPr>
        <p:txBody>
          <a:bodyPr>
            <a:normAutofit fontScale="62500" lnSpcReduction="20000"/>
          </a:bodyPr>
          <a:lstStyle/>
          <a:p>
            <a:r>
              <a:rPr lang="en-US" smtClean="0"/>
              <a:t>Three nested loops of size n, so O(n</a:t>
            </a:r>
            <a:r>
              <a:rPr lang="en-US" baseline="30000" smtClean="0"/>
              <a:t>3</a:t>
            </a:r>
            <a:r>
              <a:rPr lang="en-US" smtClean="0"/>
              <a:t>) time.</a:t>
            </a:r>
          </a:p>
          <a:p>
            <a:r>
              <a:rPr lang="en-US" smtClean="0"/>
              <a:t>Here we assume for simplicity that A[k,k], which we divide by on line 6, is never 0.</a:t>
            </a:r>
          </a:p>
          <a:p>
            <a:pPr lvl="1"/>
            <a:r>
              <a:rPr lang="en-US" smtClean="0"/>
              <a:t>We also ignore numerical accuracy issues.</a:t>
            </a:r>
          </a:p>
          <a:p>
            <a:pPr lvl="1"/>
            <a:r>
              <a:rPr lang="en-US" smtClean="0"/>
              <a:t>Both these are addressed later using pivoting.  </a:t>
            </a:r>
          </a:p>
          <a:p>
            <a:r>
              <a:rPr lang="en-US" smtClean="0"/>
              <a:t>Iteration k of the algorithm uses A[k,k] to eliminate all nonzeros in column k.</a:t>
            </a:r>
          </a:p>
          <a:p>
            <a:r>
              <a:rPr lang="en-US" smtClean="0"/>
              <a:t>If we don’t perform lines 7, 8, 13 and 14, the algorithm produces the LU decomposition of A, with L and U stored in the lower and upper triangular parts of A. 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64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1D Gaussian Elimination</a:t>
            </a:r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620408" y="1419224"/>
                <a:ext cx="4303060" cy="5293547"/>
              </a:xfrm>
            </p:spPr>
            <p:txBody>
              <a:bodyPr>
                <a:normAutofit fontScale="70000" lnSpcReduction="20000"/>
              </a:bodyPr>
              <a:lstStyle/>
              <a:p>
                <a:r>
                  <a:rPr lang="en-US" smtClean="0"/>
                  <a:t>Consider the k’th iteration.</a:t>
                </a:r>
              </a:p>
              <a:p>
                <a:pPr lvl="1"/>
                <a:r>
                  <a:rPr lang="en-US" smtClean="0"/>
                  <a:t>In step (a), divide the k’th row by A[k,k].</a:t>
                </a:r>
              </a:p>
              <a:p>
                <a:pPr lvl="1"/>
                <a:r>
                  <a:rPr lang="en-US" smtClean="0"/>
                  <a:t>In (b), broadcast the k’th row to the higher rows.  </a:t>
                </a:r>
              </a:p>
              <a:p>
                <a:pPr lvl="1"/>
                <a:r>
                  <a:rPr lang="en-US" smtClean="0"/>
                  <a:t>In (c), each row subtracts the proper multiple of row k from itself.</a:t>
                </a:r>
              </a:p>
              <a:p>
                <a:r>
                  <a:rPr lang="en-US" smtClean="0"/>
                  <a:t>Total time over all iterations k for steps (a) and (c) take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smtClean="0"/>
                  <a:t>.  </a:t>
                </a:r>
              </a:p>
              <a:p>
                <a:r>
                  <a:rPr lang="en-US" smtClean="0"/>
                  <a:t>For each k, step (b) takes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e>
                    </m:d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</m:oMath>
                </a14:m>
                <a:r>
                  <a:rPr lang="en-US" smtClean="0"/>
                  <a:t>.  Thus, over all </a:t>
                </a:r>
                <a:r>
                  <a:rPr lang="en-US" smtClean="0"/>
                  <a:t>n </a:t>
                </a:r>
                <a:r>
                  <a:rPr lang="en-US" smtClean="0"/>
                  <a:t>iterations</a:t>
                </a:r>
                <a:r>
                  <a:rPr lang="en-US" smtClean="0"/>
                  <a:t>, it takes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mtClean="0"/>
              </a:p>
              <a:p>
                <a:r>
                  <a:rPr lang="en-US" smtClean="0"/>
                  <a:t>Total work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smtClean="0"/>
                  <a:t>, so this isn’t cost optimal.</a:t>
                </a:r>
                <a:endParaRPr lang="en-US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20408" y="1419224"/>
                <a:ext cx="4303060" cy="5293547"/>
              </a:xfrm>
              <a:blipFill>
                <a:blip r:embed="rId2"/>
                <a:stretch>
                  <a:fillRect l="-1983" t="-1959" r="-1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334" y="1219477"/>
            <a:ext cx="4565723" cy="5638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853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Dense matrices	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9225"/>
            <a:ext cx="8176758" cy="5248084"/>
          </a:xfrm>
        </p:spPr>
        <p:txBody>
          <a:bodyPr>
            <a:normAutofit fontScale="85000" lnSpcReduction="20000"/>
          </a:bodyPr>
          <a:lstStyle/>
          <a:p>
            <a:r>
              <a:rPr lang="en-US" smtClean="0"/>
              <a:t>Dense matrices are ones where most elements are nonzero.</a:t>
            </a:r>
          </a:p>
          <a:p>
            <a:r>
              <a:rPr lang="en-US" smtClean="0"/>
              <a:t>Dense matrices are used in many optimization problems, and physics and chemistry based simulations.</a:t>
            </a:r>
          </a:p>
          <a:p>
            <a:r>
              <a:rPr lang="en-US" smtClean="0"/>
              <a:t>Many dense matrix operations are compute bound.  This, plus their highly regular structure, allows dense matrix operations to be highly optimized. </a:t>
            </a:r>
          </a:p>
          <a:p>
            <a:r>
              <a:rPr lang="en-US" smtClean="0"/>
              <a:t>High performance parallel implementations provided by LAPACK, ScaLAPACK, HPL, etc.</a:t>
            </a:r>
          </a:p>
          <a:p>
            <a:r>
              <a:rPr lang="en-US" smtClean="0"/>
              <a:t>We’ll look at algorithms for matrix-vector multiplication, matrix-matrix multiplication and equation solving (Gaussian elimination).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491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smtClean="0"/>
              <a:t>Pipelined 1D Gaussian Elimination</a:t>
            </a:r>
            <a:endParaRPr lang="en-US" sz="400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0" y="1290917"/>
            <a:ext cx="4389120" cy="5670348"/>
          </a:xfrm>
        </p:spPr>
        <p:txBody>
          <a:bodyPr>
            <a:normAutofit fontScale="62500" lnSpcReduction="20000"/>
          </a:bodyPr>
          <a:lstStyle/>
          <a:p>
            <a:r>
              <a:rPr lang="en-US" smtClean="0"/>
              <a:t>One problem with previous algorithm is that it waited till iteration k was finished (i.e., the entire k’th column has been eliminated using the k’th row) before starting iteration k+1.</a:t>
            </a:r>
          </a:p>
          <a:p>
            <a:r>
              <a:rPr lang="en-US" smtClean="0"/>
              <a:t>We can use a more efficient pipelined algorithm, where each row uses and sends data as quickly as possible.</a:t>
            </a:r>
          </a:p>
          <a:p>
            <a:pPr lvl="1"/>
            <a:r>
              <a:rPr lang="en-US" smtClean="0"/>
              <a:t>If a row receives data from the previous row, it sends the data to the next row.</a:t>
            </a:r>
          </a:p>
          <a:p>
            <a:pPr lvl="1"/>
            <a:r>
              <a:rPr lang="en-US" smtClean="0"/>
              <a:t>If a row can eliminate some values using data it has, it does so.</a:t>
            </a:r>
          </a:p>
          <a:p>
            <a:pPr lvl="1"/>
            <a:r>
              <a:rPr lang="en-US" smtClean="0"/>
              <a:t>Once a row has done elimination, it sends its new values to the next row.</a:t>
            </a:r>
          </a:p>
          <a:p>
            <a:pPr lvl="1"/>
            <a:r>
              <a:rPr lang="en-US" smtClean="0"/>
              <a:t>Otherwise, the row waits to receive data.</a:t>
            </a:r>
          </a:p>
          <a:p>
            <a:pPr lvl="1"/>
            <a:endParaRPr lang="en-US" smtClean="0"/>
          </a:p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341" y="1161828"/>
            <a:ext cx="4249659" cy="5729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673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smtClean="0"/>
              <a:t>Pipelined 1D Gaussian Elimination</a:t>
            </a:r>
            <a:endParaRPr lang="en-US" sz="400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0" y="1290917"/>
            <a:ext cx="4389120" cy="5670348"/>
          </a:xfrm>
        </p:spPr>
        <p:txBody>
          <a:bodyPr>
            <a:normAutofit fontScale="70000" lnSpcReduction="20000"/>
          </a:bodyPr>
          <a:lstStyle/>
          <a:p>
            <a:r>
              <a:rPr lang="en-US" smtClean="0"/>
              <a:t>Call each of the first three steps above a cycle, and assume for simplicity all cycles take equal time.</a:t>
            </a:r>
          </a:p>
          <a:p>
            <a:r>
              <a:rPr lang="en-US" smtClean="0"/>
              <a:t>Then a row sends out a new version of itself every three cycles.</a:t>
            </a:r>
          </a:p>
          <a:p>
            <a:r>
              <a:rPr lang="en-US" smtClean="0"/>
              <a:t>The last row receives its last piece of data after </a:t>
            </a:r>
            <a:r>
              <a:rPr lang="en-US" smtClean="0"/>
              <a:t>3n </a:t>
            </a:r>
            <a:r>
              <a:rPr lang="en-US" smtClean="0"/>
              <a:t>cycles.  So entire algorithm finishes after O(n) cycles.</a:t>
            </a:r>
          </a:p>
          <a:p>
            <a:r>
              <a:rPr lang="en-US" smtClean="0"/>
              <a:t>Each cycle involves dividing, subtracting or sending O(n) items, so takes O(n) time.</a:t>
            </a:r>
          </a:p>
          <a:p>
            <a:r>
              <a:rPr lang="en-US" smtClean="0"/>
              <a:t>So algorithm takes total O(n</a:t>
            </a:r>
            <a:r>
              <a:rPr lang="en-US" baseline="30000" smtClean="0"/>
              <a:t>2</a:t>
            </a:r>
            <a:r>
              <a:rPr lang="en-US" smtClean="0"/>
              <a:t>) time.</a:t>
            </a:r>
          </a:p>
          <a:p>
            <a:r>
              <a:rPr lang="en-US" smtClean="0"/>
              <a:t>So total work is O(n</a:t>
            </a:r>
            <a:r>
              <a:rPr lang="en-US" baseline="30000" smtClean="0"/>
              <a:t>3</a:t>
            </a:r>
            <a:r>
              <a:rPr lang="en-US" smtClean="0"/>
              <a:t>), and the algorithm is work optimal.</a:t>
            </a:r>
          </a:p>
          <a:p>
            <a:pPr lvl="1"/>
            <a:endParaRPr lang="en-US" smtClean="0"/>
          </a:p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341" y="1161828"/>
            <a:ext cx="4249659" cy="5729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154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smtClean="0"/>
              <a:t>Fewer processors, load balancing</a:t>
            </a:r>
            <a:endParaRPr lang="en-US" sz="3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60380" y="3863622"/>
                <a:ext cx="8568467" cy="3311729"/>
              </a:xfrm>
            </p:spPr>
            <p:txBody>
              <a:bodyPr>
                <a:normAutofit fontScale="55000" lnSpcReduction="20000"/>
              </a:bodyPr>
              <a:lstStyle/>
              <a:p>
                <a:r>
                  <a:rPr lang="en-US" smtClean="0"/>
                  <a:t>If we have &lt; n processors, we can assign (n/p) consecutive rows per processor.</a:t>
                </a:r>
              </a:p>
              <a:p>
                <a:pPr lvl="1"/>
                <a:r>
                  <a:rPr lang="en-US" smtClean="0"/>
                  <a:t>Each processor does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))=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smtClean="0"/>
                  <a:t> work.</a:t>
                </a:r>
              </a:p>
              <a:p>
                <a:r>
                  <a:rPr lang="en-US" smtClean="0"/>
                  <a:t>However, this leads to the initial processors finishing earlier than the later processors.</a:t>
                </a:r>
              </a:p>
              <a:p>
                <a:pPr lvl="1"/>
                <a:r>
                  <a:rPr lang="en-US" smtClean="0"/>
                  <a:t>Total idle work (i.e. idle time x number of idle processors) =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mtClean="0"/>
                  <a:t>.</a:t>
                </a:r>
              </a:p>
              <a:p>
                <a:r>
                  <a:rPr lang="en-US" smtClean="0"/>
                  <a:t>To prevent idling and achieve better load balancing, can assign the rows in cyclic (round robin) order to the processors.  </a:t>
                </a:r>
              </a:p>
              <a:p>
                <a:pPr lvl="1"/>
                <a:r>
                  <a:rPr lang="en-US" smtClean="0"/>
                  <a:t>Load difference between different processors in any iteration is then at most one row.</a:t>
                </a:r>
              </a:p>
              <a:p>
                <a:pPr lvl="1"/>
                <a:r>
                  <a:rPr lang="en-US" smtClean="0"/>
                  <a:t>Since each row contains O(n) work, and there are O(n) iterations, the total idle work is O(pn</a:t>
                </a:r>
                <a:r>
                  <a:rPr lang="en-US" baseline="30000" smtClean="0"/>
                  <a:t>2</a:t>
                </a:r>
                <a:r>
                  <a:rPr lang="en-US" smtClean="0"/>
                  <a:t>).</a:t>
                </a:r>
                <a:endParaRPr lang="en-US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60380" y="3863622"/>
                <a:ext cx="8568467" cy="3311729"/>
              </a:xfrm>
              <a:blipFill>
                <a:blip r:embed="rId2"/>
                <a:stretch>
                  <a:fillRect l="-71" t="-2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501" y="1290917"/>
            <a:ext cx="2528238" cy="214089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4443" y="1222299"/>
            <a:ext cx="2588291" cy="255526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8549" y="1217795"/>
            <a:ext cx="2609310" cy="2564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444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2D Gaussian Elimination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179806" y="1247775"/>
                <a:ext cx="3506993" cy="5265980"/>
              </a:xfrm>
            </p:spPr>
            <p:txBody>
              <a:bodyPr>
                <a:normAutofit fontScale="62500" lnSpcReduction="20000"/>
              </a:bodyPr>
              <a:lstStyle/>
              <a:p>
                <a:r>
                  <a:rPr lang="en-US" smtClean="0"/>
                  <a:t>Max speedup for 1D Gaussian Elimination is n.  For more speedup, need to use more processors.</a:t>
                </a:r>
              </a:p>
              <a:p>
                <a:r>
                  <a:rPr lang="en-US" smtClean="0"/>
                  <a:t>First consider using n x n grid of processors to process an n x n matrix.</a:t>
                </a:r>
              </a:p>
              <a:p>
                <a:r>
                  <a:rPr lang="en-US" smtClean="0"/>
                  <a:t>In k’th iteration, A[k,k] needs to be broadcast to the k’th row.</a:t>
                </a:r>
              </a:p>
              <a:p>
                <a:pPr lvl="1"/>
                <a:r>
                  <a:rPr lang="en-US" smtClean="0"/>
                  <a:t>Likewise, A[i,k] needs to be broadcast to the i’th row, for i &gt; k.</a:t>
                </a:r>
              </a:p>
              <a:p>
                <a:r>
                  <a:rPr lang="en-US" smtClean="0"/>
                  <a:t>Also, A[k,j] needs to broadcast to the j’th column, for all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mtClean="0"/>
                  <a:t>.</a:t>
                </a:r>
              </a:p>
              <a:p>
                <a:r>
                  <a:rPr lang="en-US" smtClean="0"/>
                  <a:t>This algorithm is synchronous, i.e. it finishes iteration k before starting iteration k+1.</a:t>
                </a:r>
                <a:endParaRPr lang="en-US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179806" y="1247775"/>
                <a:ext cx="3506993" cy="5265980"/>
              </a:xfrm>
              <a:blipFill>
                <a:blip r:embed="rId2"/>
                <a:stretch>
                  <a:fillRect l="-522" t="-1736" r="-4174" b="-8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145" y="1247775"/>
            <a:ext cx="4929496" cy="5469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688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smtClean="0"/>
              <a:t>Pipelined 2D Gaussian Elimination</a:t>
            </a:r>
            <a:endParaRPr lang="en-US" sz="400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38748" y="1419225"/>
            <a:ext cx="4398309" cy="5361773"/>
          </a:xfrm>
        </p:spPr>
        <p:txBody>
          <a:bodyPr>
            <a:normAutofit fontScale="47500" lnSpcReduction="20000"/>
          </a:bodyPr>
          <a:lstStyle/>
          <a:p>
            <a:pPr>
              <a:lnSpc>
                <a:spcPct val="110000"/>
              </a:lnSpc>
            </a:pPr>
            <a:r>
              <a:rPr lang="en-US" smtClean="0"/>
              <a:t>Each time a process gets a value (from the left / above), it passes it on (to the right / below).  </a:t>
            </a:r>
          </a:p>
          <a:p>
            <a:pPr>
              <a:lnSpc>
                <a:spcPct val="110000"/>
              </a:lnSpc>
            </a:pPr>
            <a:r>
              <a:rPr lang="en-US" smtClean="0"/>
              <a:t>It also performs the any computations as soon as possible, and sends out its value as soon as it’s been modified.</a:t>
            </a:r>
          </a:p>
          <a:p>
            <a:pPr>
              <a:lnSpc>
                <a:spcPct val="110000"/>
              </a:lnSpc>
            </a:pPr>
            <a:r>
              <a:rPr lang="en-US" smtClean="0"/>
              <a:t>In particular, A[i,j] = A[i,j] – A[i,k] A[k,j], so P</a:t>
            </a:r>
            <a:r>
              <a:rPr lang="en-US" baseline="-25000" smtClean="0"/>
              <a:t>i,j</a:t>
            </a:r>
            <a:r>
              <a:rPr lang="en-US" smtClean="0"/>
              <a:t> can compute a new A[i,j] after it receives A[i,k] and A[k,j].</a:t>
            </a:r>
          </a:p>
          <a:p>
            <a:pPr>
              <a:lnSpc>
                <a:spcPct val="110000"/>
              </a:lnSpc>
            </a:pPr>
            <a:r>
              <a:rPr lang="en-US" smtClean="0"/>
              <a:t>For each k, the processes that have the correct value for iteration k forms a diagonal “wavefront”.</a:t>
            </a:r>
          </a:p>
          <a:p>
            <a:pPr>
              <a:lnSpc>
                <a:spcPct val="110000"/>
              </a:lnSpc>
            </a:pPr>
            <a:r>
              <a:rPr lang="en-US" smtClean="0"/>
              <a:t>As soon as the wavefront passes P</a:t>
            </a:r>
            <a:r>
              <a:rPr lang="en-US" baseline="-25000" smtClean="0"/>
              <a:t>k,k</a:t>
            </a:r>
            <a:r>
              <a:rPr lang="en-US" smtClean="0"/>
              <a:t>, it can start iteration k.</a:t>
            </a:r>
          </a:p>
          <a:p>
            <a:pPr>
              <a:lnSpc>
                <a:spcPct val="110000"/>
              </a:lnSpc>
            </a:pPr>
            <a:r>
              <a:rPr lang="en-US" smtClean="0"/>
              <a:t>Each wavefront moves one step to the right every constant time.  </a:t>
            </a:r>
          </a:p>
          <a:p>
            <a:pPr>
              <a:lnSpc>
                <a:spcPct val="110000"/>
              </a:lnSpc>
            </a:pPr>
            <a:r>
              <a:rPr lang="en-US" smtClean="0"/>
              <a:t>For any process P</a:t>
            </a:r>
            <a:r>
              <a:rPr lang="en-US" baseline="-25000" smtClean="0"/>
              <a:t>k,k</a:t>
            </a:r>
            <a:r>
              <a:rPr lang="en-US" smtClean="0"/>
              <a:t>, the first wavefront reaches it in time O(k), and the last wavefront reaches it O(k) time later.</a:t>
            </a:r>
          </a:p>
          <a:p>
            <a:pPr>
              <a:lnSpc>
                <a:spcPct val="110000"/>
              </a:lnSpc>
            </a:pPr>
            <a:r>
              <a:rPr lang="en-US" smtClean="0"/>
              <a:t>The last wavefront reaches P</a:t>
            </a:r>
            <a:r>
              <a:rPr lang="en-US" baseline="-25000" smtClean="0"/>
              <a:t>n-1,n-1</a:t>
            </a:r>
            <a:r>
              <a:rPr lang="en-US" smtClean="0"/>
              <a:t> in O(n) time, so the algorithm finishes in O(n) time.</a:t>
            </a:r>
          </a:p>
          <a:p>
            <a:pPr>
              <a:lnSpc>
                <a:spcPct val="110000"/>
              </a:lnSpc>
            </a:pPr>
            <a:r>
              <a:rPr lang="en-US" smtClean="0"/>
              <a:t>The total work is O(n</a:t>
            </a:r>
            <a:r>
              <a:rPr lang="en-US" baseline="30000" smtClean="0"/>
              <a:t>3</a:t>
            </a:r>
            <a:r>
              <a:rPr lang="en-US" smtClean="0"/>
              <a:t>).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11" y="1142102"/>
            <a:ext cx="4216056" cy="5759499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 bwMode="auto">
          <a:xfrm>
            <a:off x="253274" y="1371628"/>
            <a:ext cx="231169" cy="5137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8" name="Straight Arrow Connector 7"/>
          <p:cNvCxnSpPr/>
          <p:nvPr/>
        </p:nvCxnSpPr>
        <p:spPr bwMode="auto">
          <a:xfrm>
            <a:off x="2538133" y="1371628"/>
            <a:ext cx="231169" cy="5137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9" name="Straight Arrow Connector 8"/>
          <p:cNvCxnSpPr/>
          <p:nvPr/>
        </p:nvCxnSpPr>
        <p:spPr bwMode="auto">
          <a:xfrm>
            <a:off x="2340293" y="1564731"/>
            <a:ext cx="231169" cy="5137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3" name="Straight Arrow Connector 12"/>
          <p:cNvCxnSpPr/>
          <p:nvPr/>
        </p:nvCxnSpPr>
        <p:spPr bwMode="auto">
          <a:xfrm>
            <a:off x="2455877" y="1353089"/>
            <a:ext cx="0" cy="211642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4" name="Straight Arrow Connector 13"/>
          <p:cNvCxnSpPr/>
          <p:nvPr/>
        </p:nvCxnSpPr>
        <p:spPr bwMode="auto">
          <a:xfrm>
            <a:off x="526390" y="2561405"/>
            <a:ext cx="0" cy="211642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5" name="Straight Arrow Connector 14"/>
          <p:cNvCxnSpPr/>
          <p:nvPr/>
        </p:nvCxnSpPr>
        <p:spPr bwMode="auto">
          <a:xfrm>
            <a:off x="341882" y="2748626"/>
            <a:ext cx="0" cy="211642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6" name="Straight Arrow Connector 15"/>
          <p:cNvCxnSpPr/>
          <p:nvPr/>
        </p:nvCxnSpPr>
        <p:spPr bwMode="auto">
          <a:xfrm>
            <a:off x="442489" y="2775174"/>
            <a:ext cx="231169" cy="5137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7" name="Straight Arrow Connector 16"/>
          <p:cNvCxnSpPr/>
          <p:nvPr/>
        </p:nvCxnSpPr>
        <p:spPr bwMode="auto">
          <a:xfrm>
            <a:off x="253273" y="2960268"/>
            <a:ext cx="231169" cy="5137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8" name="Straight Arrow Connector 17"/>
          <p:cNvCxnSpPr/>
          <p:nvPr/>
        </p:nvCxnSpPr>
        <p:spPr bwMode="auto">
          <a:xfrm>
            <a:off x="636843" y="2588567"/>
            <a:ext cx="231169" cy="5137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9" name="Straight Arrow Connector 18"/>
          <p:cNvCxnSpPr/>
          <p:nvPr/>
        </p:nvCxnSpPr>
        <p:spPr bwMode="auto">
          <a:xfrm>
            <a:off x="2907385" y="2588567"/>
            <a:ext cx="231169" cy="5137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0" name="Straight Arrow Connector 19"/>
          <p:cNvCxnSpPr/>
          <p:nvPr/>
        </p:nvCxnSpPr>
        <p:spPr bwMode="auto">
          <a:xfrm>
            <a:off x="2746340" y="2777742"/>
            <a:ext cx="231169" cy="5137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1" name="Straight Arrow Connector 20"/>
          <p:cNvCxnSpPr/>
          <p:nvPr/>
        </p:nvCxnSpPr>
        <p:spPr bwMode="auto">
          <a:xfrm>
            <a:off x="2538132" y="2961780"/>
            <a:ext cx="231169" cy="5137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2" name="Straight Arrow Connector 21"/>
          <p:cNvCxnSpPr/>
          <p:nvPr/>
        </p:nvCxnSpPr>
        <p:spPr bwMode="auto">
          <a:xfrm>
            <a:off x="2341758" y="3140681"/>
            <a:ext cx="231169" cy="5137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3" name="Straight Arrow Connector 22"/>
          <p:cNvCxnSpPr/>
          <p:nvPr/>
        </p:nvCxnSpPr>
        <p:spPr bwMode="auto">
          <a:xfrm>
            <a:off x="2455877" y="2929039"/>
            <a:ext cx="0" cy="211642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4" name="Straight Arrow Connector 23"/>
          <p:cNvCxnSpPr/>
          <p:nvPr/>
        </p:nvCxnSpPr>
        <p:spPr bwMode="auto">
          <a:xfrm>
            <a:off x="2653716" y="2726497"/>
            <a:ext cx="0" cy="211642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5" name="Straight Arrow Connector 24"/>
          <p:cNvCxnSpPr/>
          <p:nvPr/>
        </p:nvCxnSpPr>
        <p:spPr bwMode="auto">
          <a:xfrm>
            <a:off x="2828058" y="2561405"/>
            <a:ext cx="0" cy="211642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6" name="Straight Arrow Connector 25"/>
          <p:cNvCxnSpPr/>
          <p:nvPr/>
        </p:nvCxnSpPr>
        <p:spPr bwMode="auto">
          <a:xfrm>
            <a:off x="2509718" y="2777742"/>
            <a:ext cx="231169" cy="5137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1503FB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8" name="Straight Arrow Connector 27"/>
          <p:cNvCxnSpPr/>
          <p:nvPr/>
        </p:nvCxnSpPr>
        <p:spPr bwMode="auto">
          <a:xfrm>
            <a:off x="605396" y="3986554"/>
            <a:ext cx="231169" cy="5137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1503FB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9" name="Straight Arrow Connector 28"/>
          <p:cNvCxnSpPr/>
          <p:nvPr/>
        </p:nvCxnSpPr>
        <p:spPr bwMode="auto">
          <a:xfrm>
            <a:off x="355799" y="4319688"/>
            <a:ext cx="0" cy="211642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0" name="Straight Arrow Connector 29"/>
          <p:cNvCxnSpPr/>
          <p:nvPr/>
        </p:nvCxnSpPr>
        <p:spPr bwMode="auto">
          <a:xfrm>
            <a:off x="545015" y="4140606"/>
            <a:ext cx="0" cy="211642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1" name="Straight Arrow Connector 30"/>
          <p:cNvCxnSpPr/>
          <p:nvPr/>
        </p:nvCxnSpPr>
        <p:spPr bwMode="auto">
          <a:xfrm>
            <a:off x="720980" y="3932316"/>
            <a:ext cx="0" cy="211642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5" name="Straight Arrow Connector 34"/>
          <p:cNvCxnSpPr/>
          <p:nvPr/>
        </p:nvCxnSpPr>
        <p:spPr bwMode="auto">
          <a:xfrm>
            <a:off x="410805" y="4173190"/>
            <a:ext cx="231169" cy="5137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1503FB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7" name="Straight Arrow Connector 36"/>
          <p:cNvCxnSpPr/>
          <p:nvPr/>
        </p:nvCxnSpPr>
        <p:spPr bwMode="auto">
          <a:xfrm>
            <a:off x="545015" y="3932316"/>
            <a:ext cx="0" cy="211642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1503FB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8" name="Straight Arrow Connector 37"/>
          <p:cNvCxnSpPr/>
          <p:nvPr/>
        </p:nvCxnSpPr>
        <p:spPr bwMode="auto">
          <a:xfrm>
            <a:off x="833877" y="3991691"/>
            <a:ext cx="231169" cy="5137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9" name="Straight Arrow Connector 38"/>
          <p:cNvCxnSpPr/>
          <p:nvPr/>
        </p:nvCxnSpPr>
        <p:spPr bwMode="auto">
          <a:xfrm>
            <a:off x="628683" y="4178327"/>
            <a:ext cx="231169" cy="5137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0" name="Straight Arrow Connector 39"/>
          <p:cNvCxnSpPr/>
          <p:nvPr/>
        </p:nvCxnSpPr>
        <p:spPr bwMode="auto">
          <a:xfrm>
            <a:off x="442489" y="4359826"/>
            <a:ext cx="231169" cy="5137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1" name="Straight Arrow Connector 40"/>
          <p:cNvCxnSpPr/>
          <p:nvPr/>
        </p:nvCxnSpPr>
        <p:spPr bwMode="auto">
          <a:xfrm>
            <a:off x="240214" y="4546462"/>
            <a:ext cx="231169" cy="5137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2" name="Straight Arrow Connector 41"/>
          <p:cNvCxnSpPr/>
          <p:nvPr/>
        </p:nvCxnSpPr>
        <p:spPr bwMode="auto">
          <a:xfrm>
            <a:off x="2932534" y="4170621"/>
            <a:ext cx="231169" cy="5137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3" name="Straight Arrow Connector 42"/>
          <p:cNvCxnSpPr/>
          <p:nvPr/>
        </p:nvCxnSpPr>
        <p:spPr bwMode="auto">
          <a:xfrm>
            <a:off x="2740887" y="4344827"/>
            <a:ext cx="231169" cy="5137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4" name="Straight Arrow Connector 43"/>
          <p:cNvCxnSpPr/>
          <p:nvPr/>
        </p:nvCxnSpPr>
        <p:spPr bwMode="auto">
          <a:xfrm>
            <a:off x="2571462" y="4546462"/>
            <a:ext cx="231169" cy="5137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5" name="Straight Arrow Connector 44"/>
          <p:cNvCxnSpPr/>
          <p:nvPr/>
        </p:nvCxnSpPr>
        <p:spPr bwMode="auto">
          <a:xfrm>
            <a:off x="2653716" y="4334820"/>
            <a:ext cx="0" cy="211642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6" name="Straight Arrow Connector 45"/>
          <p:cNvCxnSpPr/>
          <p:nvPr/>
        </p:nvCxnSpPr>
        <p:spPr bwMode="auto">
          <a:xfrm>
            <a:off x="2828058" y="4133185"/>
            <a:ext cx="0" cy="211642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7" name="Straight Arrow Connector 46"/>
          <p:cNvCxnSpPr/>
          <p:nvPr/>
        </p:nvCxnSpPr>
        <p:spPr bwMode="auto">
          <a:xfrm>
            <a:off x="2509718" y="4345430"/>
            <a:ext cx="231169" cy="5137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1503FB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8" name="Straight Arrow Connector 47"/>
          <p:cNvCxnSpPr/>
          <p:nvPr/>
        </p:nvCxnSpPr>
        <p:spPr bwMode="auto">
          <a:xfrm>
            <a:off x="2701280" y="4171225"/>
            <a:ext cx="231169" cy="5137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1503FB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9" name="Straight Arrow Connector 48"/>
          <p:cNvCxnSpPr/>
          <p:nvPr/>
        </p:nvCxnSpPr>
        <p:spPr bwMode="auto">
          <a:xfrm>
            <a:off x="2907385" y="3976309"/>
            <a:ext cx="231169" cy="5137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1503FB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0" name="Straight Arrow Connector 49"/>
          <p:cNvCxnSpPr/>
          <p:nvPr/>
        </p:nvCxnSpPr>
        <p:spPr bwMode="auto">
          <a:xfrm>
            <a:off x="2652519" y="4123178"/>
            <a:ext cx="0" cy="211642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1503FB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1" name="Straight Arrow Connector 50"/>
          <p:cNvCxnSpPr/>
          <p:nvPr/>
        </p:nvCxnSpPr>
        <p:spPr bwMode="auto">
          <a:xfrm>
            <a:off x="2828141" y="3909595"/>
            <a:ext cx="0" cy="211642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1503FB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2" name="Straight Arrow Connector 51"/>
          <p:cNvCxnSpPr/>
          <p:nvPr/>
        </p:nvCxnSpPr>
        <p:spPr bwMode="auto">
          <a:xfrm>
            <a:off x="780568" y="5379404"/>
            <a:ext cx="231169" cy="5137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1503FB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3" name="Straight Arrow Connector 52"/>
          <p:cNvCxnSpPr/>
          <p:nvPr/>
        </p:nvCxnSpPr>
        <p:spPr bwMode="auto">
          <a:xfrm>
            <a:off x="602708" y="5566069"/>
            <a:ext cx="231169" cy="5137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1503FB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4" name="Straight Arrow Connector 53"/>
          <p:cNvCxnSpPr/>
          <p:nvPr/>
        </p:nvCxnSpPr>
        <p:spPr bwMode="auto">
          <a:xfrm>
            <a:off x="410805" y="5752359"/>
            <a:ext cx="231169" cy="5137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1503FB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5" name="Straight Arrow Connector 54"/>
          <p:cNvCxnSpPr/>
          <p:nvPr/>
        </p:nvCxnSpPr>
        <p:spPr bwMode="auto">
          <a:xfrm>
            <a:off x="833876" y="5566040"/>
            <a:ext cx="231169" cy="5137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6" name="Straight Arrow Connector 55"/>
          <p:cNvCxnSpPr/>
          <p:nvPr/>
        </p:nvCxnSpPr>
        <p:spPr bwMode="auto">
          <a:xfrm>
            <a:off x="636842" y="5754927"/>
            <a:ext cx="231169" cy="5137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7" name="Straight Arrow Connector 56"/>
          <p:cNvCxnSpPr/>
          <p:nvPr/>
        </p:nvCxnSpPr>
        <p:spPr bwMode="auto">
          <a:xfrm>
            <a:off x="915596" y="5354398"/>
            <a:ext cx="0" cy="211642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8" name="Straight Arrow Connector 57"/>
          <p:cNvCxnSpPr/>
          <p:nvPr/>
        </p:nvCxnSpPr>
        <p:spPr bwMode="auto">
          <a:xfrm>
            <a:off x="724915" y="5548422"/>
            <a:ext cx="0" cy="211642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9" name="Straight Arrow Connector 58"/>
          <p:cNvCxnSpPr/>
          <p:nvPr/>
        </p:nvCxnSpPr>
        <p:spPr bwMode="auto">
          <a:xfrm>
            <a:off x="724915" y="5336780"/>
            <a:ext cx="0" cy="211642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1503FB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0" name="Straight Arrow Connector 59"/>
          <p:cNvCxnSpPr/>
          <p:nvPr/>
        </p:nvCxnSpPr>
        <p:spPr bwMode="auto">
          <a:xfrm>
            <a:off x="543581" y="5540717"/>
            <a:ext cx="0" cy="211642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1503FB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1" name="Straight Arrow Connector 60"/>
          <p:cNvCxnSpPr/>
          <p:nvPr/>
        </p:nvCxnSpPr>
        <p:spPr bwMode="auto">
          <a:xfrm>
            <a:off x="565418" y="5374267"/>
            <a:ext cx="231169" cy="5137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01FD6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2" name="Straight Arrow Connector 61"/>
          <p:cNvCxnSpPr/>
          <p:nvPr/>
        </p:nvCxnSpPr>
        <p:spPr bwMode="auto">
          <a:xfrm>
            <a:off x="2864330" y="5382238"/>
            <a:ext cx="231169" cy="5137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01FD6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3" name="Straight Arrow Connector 62"/>
          <p:cNvCxnSpPr/>
          <p:nvPr/>
        </p:nvCxnSpPr>
        <p:spPr bwMode="auto">
          <a:xfrm>
            <a:off x="2687046" y="5564708"/>
            <a:ext cx="231169" cy="5137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01FD6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4" name="Straight Arrow Connector 63"/>
          <p:cNvCxnSpPr/>
          <p:nvPr/>
        </p:nvCxnSpPr>
        <p:spPr bwMode="auto">
          <a:xfrm>
            <a:off x="2828058" y="5353066"/>
            <a:ext cx="0" cy="211642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01FD6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5" name="Straight Arrow Connector 64"/>
          <p:cNvCxnSpPr/>
          <p:nvPr/>
        </p:nvCxnSpPr>
        <p:spPr bwMode="auto">
          <a:xfrm>
            <a:off x="3013395" y="5353066"/>
            <a:ext cx="0" cy="211642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1503FB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6" name="Straight Arrow Connector 65"/>
          <p:cNvCxnSpPr/>
          <p:nvPr/>
        </p:nvCxnSpPr>
        <p:spPr bwMode="auto">
          <a:xfrm>
            <a:off x="2828058" y="5545814"/>
            <a:ext cx="0" cy="211642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1503FB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8" name="Straight Arrow Connector 67"/>
          <p:cNvCxnSpPr/>
          <p:nvPr/>
        </p:nvCxnSpPr>
        <p:spPr bwMode="auto">
          <a:xfrm>
            <a:off x="2712473" y="5742041"/>
            <a:ext cx="231169" cy="5137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1503FB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9" name="Straight Arrow Connector 68"/>
          <p:cNvCxnSpPr/>
          <p:nvPr/>
        </p:nvCxnSpPr>
        <p:spPr bwMode="auto">
          <a:xfrm>
            <a:off x="2906558" y="5563471"/>
            <a:ext cx="231169" cy="5137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1503FB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70" name="Straight Arrow Connector 69"/>
          <p:cNvCxnSpPr/>
          <p:nvPr/>
        </p:nvCxnSpPr>
        <p:spPr bwMode="auto">
          <a:xfrm>
            <a:off x="2932020" y="5744609"/>
            <a:ext cx="231169" cy="5137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71" name="Straight Arrow Connector 70"/>
          <p:cNvCxnSpPr/>
          <p:nvPr/>
        </p:nvCxnSpPr>
        <p:spPr bwMode="auto">
          <a:xfrm>
            <a:off x="3022142" y="5545814"/>
            <a:ext cx="0" cy="211642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72" name="Rectangle 71"/>
          <p:cNvSpPr/>
          <p:nvPr/>
        </p:nvSpPr>
        <p:spPr bwMode="auto">
          <a:xfrm>
            <a:off x="1391356" y="1224844"/>
            <a:ext cx="174977" cy="172156"/>
          </a:xfrm>
          <a:prstGeom prst="rect">
            <a:avLst/>
          </a:prstGeom>
          <a:solidFill>
            <a:srgbClr val="FF0000">
              <a:alpha val="40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4" name="Rectangle 73"/>
          <p:cNvSpPr/>
          <p:nvPr/>
        </p:nvSpPr>
        <p:spPr bwMode="auto">
          <a:xfrm>
            <a:off x="3691468" y="1234097"/>
            <a:ext cx="174977" cy="172156"/>
          </a:xfrm>
          <a:prstGeom prst="rect">
            <a:avLst/>
          </a:prstGeom>
          <a:solidFill>
            <a:srgbClr val="FF0000">
              <a:alpha val="40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5" name="Rectangle 74"/>
          <p:cNvSpPr/>
          <p:nvPr/>
        </p:nvSpPr>
        <p:spPr bwMode="auto">
          <a:xfrm>
            <a:off x="3516491" y="1420123"/>
            <a:ext cx="174977" cy="172156"/>
          </a:xfrm>
          <a:prstGeom prst="rect">
            <a:avLst/>
          </a:prstGeom>
          <a:solidFill>
            <a:srgbClr val="FF0000">
              <a:alpha val="40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6" name="Rectangle 75"/>
          <p:cNvSpPr/>
          <p:nvPr/>
        </p:nvSpPr>
        <p:spPr bwMode="auto">
          <a:xfrm>
            <a:off x="4050528" y="2441533"/>
            <a:ext cx="174977" cy="172156"/>
          </a:xfrm>
          <a:prstGeom prst="rect">
            <a:avLst/>
          </a:prstGeom>
          <a:solidFill>
            <a:srgbClr val="FF0000">
              <a:alpha val="40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7" name="Rectangle 76"/>
          <p:cNvSpPr/>
          <p:nvPr/>
        </p:nvSpPr>
        <p:spPr bwMode="auto">
          <a:xfrm>
            <a:off x="3875551" y="2627559"/>
            <a:ext cx="174977" cy="172156"/>
          </a:xfrm>
          <a:prstGeom prst="rect">
            <a:avLst/>
          </a:prstGeom>
          <a:solidFill>
            <a:srgbClr val="FF0000">
              <a:alpha val="40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8" name="Rectangle 77"/>
          <p:cNvSpPr/>
          <p:nvPr/>
        </p:nvSpPr>
        <p:spPr bwMode="auto">
          <a:xfrm>
            <a:off x="3691468" y="2799715"/>
            <a:ext cx="174977" cy="172156"/>
          </a:xfrm>
          <a:prstGeom prst="rect">
            <a:avLst/>
          </a:prstGeom>
          <a:solidFill>
            <a:srgbClr val="FF0000">
              <a:alpha val="40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9" name="Rectangle 78"/>
          <p:cNvSpPr/>
          <p:nvPr/>
        </p:nvSpPr>
        <p:spPr bwMode="auto">
          <a:xfrm>
            <a:off x="3516491" y="2985741"/>
            <a:ext cx="174977" cy="172156"/>
          </a:xfrm>
          <a:prstGeom prst="rect">
            <a:avLst/>
          </a:prstGeom>
          <a:solidFill>
            <a:srgbClr val="FF0000">
              <a:alpha val="40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0" name="Rectangle 79"/>
          <p:cNvSpPr/>
          <p:nvPr/>
        </p:nvSpPr>
        <p:spPr bwMode="auto">
          <a:xfrm>
            <a:off x="1760809" y="2444029"/>
            <a:ext cx="174977" cy="172156"/>
          </a:xfrm>
          <a:prstGeom prst="rect">
            <a:avLst/>
          </a:prstGeom>
          <a:solidFill>
            <a:srgbClr val="FF0000">
              <a:alpha val="40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1" name="Rectangle 80"/>
          <p:cNvSpPr/>
          <p:nvPr/>
        </p:nvSpPr>
        <p:spPr bwMode="auto">
          <a:xfrm>
            <a:off x="1585832" y="2630055"/>
            <a:ext cx="174977" cy="172156"/>
          </a:xfrm>
          <a:prstGeom prst="rect">
            <a:avLst/>
          </a:prstGeom>
          <a:solidFill>
            <a:srgbClr val="FF0000">
              <a:alpha val="40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2" name="Rectangle 81"/>
          <p:cNvSpPr/>
          <p:nvPr/>
        </p:nvSpPr>
        <p:spPr bwMode="auto">
          <a:xfrm>
            <a:off x="1402496" y="2806947"/>
            <a:ext cx="174977" cy="172156"/>
          </a:xfrm>
          <a:prstGeom prst="rect">
            <a:avLst/>
          </a:prstGeom>
          <a:solidFill>
            <a:srgbClr val="FF0000">
              <a:alpha val="40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3" name="Rectangle 82"/>
          <p:cNvSpPr/>
          <p:nvPr/>
        </p:nvSpPr>
        <p:spPr bwMode="auto">
          <a:xfrm>
            <a:off x="1942818" y="3846238"/>
            <a:ext cx="174977" cy="172156"/>
          </a:xfrm>
          <a:prstGeom prst="rect">
            <a:avLst/>
          </a:prstGeom>
          <a:solidFill>
            <a:srgbClr val="FF0000">
              <a:alpha val="40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4" name="Rectangle 83"/>
          <p:cNvSpPr/>
          <p:nvPr/>
        </p:nvSpPr>
        <p:spPr bwMode="auto">
          <a:xfrm>
            <a:off x="1767841" y="4032264"/>
            <a:ext cx="174977" cy="172156"/>
          </a:xfrm>
          <a:prstGeom prst="rect">
            <a:avLst/>
          </a:prstGeom>
          <a:solidFill>
            <a:srgbClr val="FF0000">
              <a:alpha val="40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5" name="Rectangle 84"/>
          <p:cNvSpPr/>
          <p:nvPr/>
        </p:nvSpPr>
        <p:spPr bwMode="auto">
          <a:xfrm>
            <a:off x="1583758" y="4204420"/>
            <a:ext cx="174977" cy="172156"/>
          </a:xfrm>
          <a:prstGeom prst="rect">
            <a:avLst/>
          </a:prstGeom>
          <a:solidFill>
            <a:srgbClr val="FF0000">
              <a:alpha val="40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6" name="Rectangle 85"/>
          <p:cNvSpPr/>
          <p:nvPr/>
        </p:nvSpPr>
        <p:spPr bwMode="auto">
          <a:xfrm>
            <a:off x="1408781" y="4390446"/>
            <a:ext cx="174977" cy="172156"/>
          </a:xfrm>
          <a:prstGeom prst="rect">
            <a:avLst/>
          </a:prstGeom>
          <a:solidFill>
            <a:srgbClr val="FF0000">
              <a:alpha val="40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7" name="Rectangle 86"/>
          <p:cNvSpPr/>
          <p:nvPr/>
        </p:nvSpPr>
        <p:spPr bwMode="auto">
          <a:xfrm>
            <a:off x="4056651" y="4021021"/>
            <a:ext cx="174977" cy="172156"/>
          </a:xfrm>
          <a:prstGeom prst="rect">
            <a:avLst/>
          </a:prstGeom>
          <a:solidFill>
            <a:srgbClr val="FF0000">
              <a:alpha val="40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8" name="Rectangle 87"/>
          <p:cNvSpPr/>
          <p:nvPr/>
        </p:nvSpPr>
        <p:spPr bwMode="auto">
          <a:xfrm>
            <a:off x="3881674" y="4207047"/>
            <a:ext cx="174977" cy="172156"/>
          </a:xfrm>
          <a:prstGeom prst="rect">
            <a:avLst/>
          </a:prstGeom>
          <a:solidFill>
            <a:srgbClr val="FF0000">
              <a:alpha val="40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9" name="Rectangle 88"/>
          <p:cNvSpPr/>
          <p:nvPr/>
        </p:nvSpPr>
        <p:spPr bwMode="auto">
          <a:xfrm>
            <a:off x="3698338" y="4383939"/>
            <a:ext cx="174977" cy="172156"/>
          </a:xfrm>
          <a:prstGeom prst="rect">
            <a:avLst/>
          </a:prstGeom>
          <a:solidFill>
            <a:srgbClr val="FF0000">
              <a:alpha val="40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0" name="Rectangle 89"/>
          <p:cNvSpPr/>
          <p:nvPr/>
        </p:nvSpPr>
        <p:spPr bwMode="auto">
          <a:xfrm>
            <a:off x="1935786" y="5414544"/>
            <a:ext cx="174977" cy="172156"/>
          </a:xfrm>
          <a:prstGeom prst="rect">
            <a:avLst/>
          </a:prstGeom>
          <a:solidFill>
            <a:srgbClr val="FF0000">
              <a:alpha val="40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1" name="Rectangle 90"/>
          <p:cNvSpPr/>
          <p:nvPr/>
        </p:nvSpPr>
        <p:spPr bwMode="auto">
          <a:xfrm>
            <a:off x="1760809" y="5600570"/>
            <a:ext cx="174977" cy="172156"/>
          </a:xfrm>
          <a:prstGeom prst="rect">
            <a:avLst/>
          </a:prstGeom>
          <a:solidFill>
            <a:srgbClr val="FF0000">
              <a:alpha val="40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2" name="Rectangle 91"/>
          <p:cNvSpPr/>
          <p:nvPr/>
        </p:nvSpPr>
        <p:spPr bwMode="auto">
          <a:xfrm>
            <a:off x="4050528" y="5602891"/>
            <a:ext cx="174977" cy="172156"/>
          </a:xfrm>
          <a:prstGeom prst="rect">
            <a:avLst/>
          </a:prstGeom>
          <a:solidFill>
            <a:srgbClr val="FF0000">
              <a:alpha val="40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3" name="Rectangle 92"/>
          <p:cNvSpPr/>
          <p:nvPr/>
        </p:nvSpPr>
        <p:spPr bwMode="auto">
          <a:xfrm>
            <a:off x="4047802" y="5420111"/>
            <a:ext cx="174977" cy="172156"/>
          </a:xfrm>
          <a:prstGeom prst="rect">
            <a:avLst/>
          </a:prstGeom>
          <a:solidFill>
            <a:srgbClr val="1503FB">
              <a:alpha val="40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4" name="Rectangle 93"/>
          <p:cNvSpPr/>
          <p:nvPr/>
        </p:nvSpPr>
        <p:spPr bwMode="auto">
          <a:xfrm>
            <a:off x="3872825" y="5606137"/>
            <a:ext cx="174977" cy="172156"/>
          </a:xfrm>
          <a:prstGeom prst="rect">
            <a:avLst/>
          </a:prstGeom>
          <a:solidFill>
            <a:srgbClr val="1503FB">
              <a:alpha val="40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5" name="Rectangle 94"/>
          <p:cNvSpPr/>
          <p:nvPr/>
        </p:nvSpPr>
        <p:spPr bwMode="auto">
          <a:xfrm>
            <a:off x="1942818" y="5237652"/>
            <a:ext cx="174977" cy="172156"/>
          </a:xfrm>
          <a:prstGeom prst="rect">
            <a:avLst/>
          </a:prstGeom>
          <a:solidFill>
            <a:srgbClr val="1503FB">
              <a:alpha val="40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6" name="Rectangle 95"/>
          <p:cNvSpPr/>
          <p:nvPr/>
        </p:nvSpPr>
        <p:spPr bwMode="auto">
          <a:xfrm>
            <a:off x="1767841" y="5423678"/>
            <a:ext cx="174977" cy="172156"/>
          </a:xfrm>
          <a:prstGeom prst="rect">
            <a:avLst/>
          </a:prstGeom>
          <a:solidFill>
            <a:srgbClr val="1503FB">
              <a:alpha val="40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7" name="Rectangle 96"/>
          <p:cNvSpPr/>
          <p:nvPr/>
        </p:nvSpPr>
        <p:spPr bwMode="auto">
          <a:xfrm>
            <a:off x="1584505" y="5600570"/>
            <a:ext cx="174977" cy="172156"/>
          </a:xfrm>
          <a:prstGeom prst="rect">
            <a:avLst/>
          </a:prstGeom>
          <a:solidFill>
            <a:srgbClr val="1503FB">
              <a:alpha val="40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8" name="Rectangle 97"/>
          <p:cNvSpPr/>
          <p:nvPr/>
        </p:nvSpPr>
        <p:spPr bwMode="auto">
          <a:xfrm>
            <a:off x="1762133" y="3843208"/>
            <a:ext cx="174977" cy="172156"/>
          </a:xfrm>
          <a:prstGeom prst="rect">
            <a:avLst/>
          </a:prstGeom>
          <a:solidFill>
            <a:srgbClr val="1503FB">
              <a:alpha val="40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9" name="Rectangle 98"/>
          <p:cNvSpPr/>
          <p:nvPr/>
        </p:nvSpPr>
        <p:spPr bwMode="auto">
          <a:xfrm>
            <a:off x="1587156" y="4029234"/>
            <a:ext cx="174977" cy="172156"/>
          </a:xfrm>
          <a:prstGeom prst="rect">
            <a:avLst/>
          </a:prstGeom>
          <a:solidFill>
            <a:srgbClr val="1503FB">
              <a:alpha val="40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0" name="Rectangle 99"/>
          <p:cNvSpPr/>
          <p:nvPr/>
        </p:nvSpPr>
        <p:spPr bwMode="auto">
          <a:xfrm>
            <a:off x="3693344" y="2624358"/>
            <a:ext cx="174977" cy="172156"/>
          </a:xfrm>
          <a:prstGeom prst="rect">
            <a:avLst/>
          </a:prstGeom>
          <a:solidFill>
            <a:srgbClr val="1503FB">
              <a:alpha val="40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1" name="Rectangle 100"/>
          <p:cNvSpPr/>
          <p:nvPr/>
        </p:nvSpPr>
        <p:spPr bwMode="auto">
          <a:xfrm>
            <a:off x="4047802" y="3835727"/>
            <a:ext cx="174977" cy="172156"/>
          </a:xfrm>
          <a:prstGeom prst="rect">
            <a:avLst/>
          </a:prstGeom>
          <a:solidFill>
            <a:srgbClr val="1503FB">
              <a:alpha val="40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2" name="Rectangle 101"/>
          <p:cNvSpPr/>
          <p:nvPr/>
        </p:nvSpPr>
        <p:spPr bwMode="auto">
          <a:xfrm>
            <a:off x="3872825" y="4021753"/>
            <a:ext cx="174977" cy="172156"/>
          </a:xfrm>
          <a:prstGeom prst="rect">
            <a:avLst/>
          </a:prstGeom>
          <a:solidFill>
            <a:srgbClr val="1503FB">
              <a:alpha val="40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3" name="Rectangle 102"/>
          <p:cNvSpPr/>
          <p:nvPr/>
        </p:nvSpPr>
        <p:spPr bwMode="auto">
          <a:xfrm>
            <a:off x="3689489" y="4198645"/>
            <a:ext cx="174977" cy="172156"/>
          </a:xfrm>
          <a:prstGeom prst="rect">
            <a:avLst/>
          </a:prstGeom>
          <a:solidFill>
            <a:srgbClr val="1503FB">
              <a:alpha val="40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4" name="Rectangle 103"/>
          <p:cNvSpPr/>
          <p:nvPr/>
        </p:nvSpPr>
        <p:spPr bwMode="auto">
          <a:xfrm>
            <a:off x="1759189" y="5234622"/>
            <a:ext cx="174977" cy="172156"/>
          </a:xfrm>
          <a:prstGeom prst="rect">
            <a:avLst/>
          </a:prstGeom>
          <a:solidFill>
            <a:srgbClr val="01FD61">
              <a:alpha val="40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5" name="Rectangle 104"/>
          <p:cNvSpPr/>
          <p:nvPr/>
        </p:nvSpPr>
        <p:spPr bwMode="auto">
          <a:xfrm>
            <a:off x="4060207" y="5234033"/>
            <a:ext cx="174977" cy="172156"/>
          </a:xfrm>
          <a:prstGeom prst="rect">
            <a:avLst/>
          </a:prstGeom>
          <a:solidFill>
            <a:srgbClr val="01FD61">
              <a:alpha val="40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6" name="Rectangle 105"/>
          <p:cNvSpPr/>
          <p:nvPr/>
        </p:nvSpPr>
        <p:spPr bwMode="auto">
          <a:xfrm>
            <a:off x="3885230" y="5420059"/>
            <a:ext cx="174977" cy="172156"/>
          </a:xfrm>
          <a:prstGeom prst="rect">
            <a:avLst/>
          </a:prstGeom>
          <a:solidFill>
            <a:srgbClr val="01FD61">
              <a:alpha val="40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7825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smtClean="0"/>
              <a:t>Fewer processes, load balancing</a:t>
            </a:r>
            <a:endParaRPr lang="en-US" sz="3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199" y="3873731"/>
                <a:ext cx="8461577" cy="2826327"/>
              </a:xfrm>
            </p:spPr>
            <p:txBody>
              <a:bodyPr>
                <a:normAutofit fontScale="85000" lnSpcReduction="10000"/>
              </a:bodyPr>
              <a:lstStyle/>
              <a:p>
                <a:r>
                  <a:rPr lang="en-US" smtClean="0"/>
                  <a:t>Can arrange p &lt; n</a:t>
                </a:r>
                <a:r>
                  <a:rPr lang="en-US" baseline="30000" smtClean="0"/>
                  <a:t>2</a:t>
                </a:r>
                <a:r>
                  <a:rPr lang="en-US" smtClean="0"/>
                  <a:t> processes in a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rad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rad>
                  </m:oMath>
                </a14:m>
                <a:r>
                  <a:rPr lang="en-US" smtClean="0"/>
                  <a:t> grid and run previous algorithm using blocks.</a:t>
                </a:r>
              </a:p>
              <a:p>
                <a:r>
                  <a:rPr lang="en-US" smtClean="0"/>
                  <a:t>If processes receive consecutive rows and columns, there will be idling of lower indexed processors.</a:t>
                </a:r>
              </a:p>
              <a:p>
                <a:r>
                  <a:rPr lang="en-US" smtClean="0"/>
                  <a:t>Use a cyclic mapping in rows and columns for load balancing.</a:t>
                </a:r>
                <a:endParaRPr lang="en-US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199" y="3873731"/>
                <a:ext cx="8461577" cy="2826327"/>
              </a:xfrm>
              <a:blipFill>
                <a:blip r:embed="rId2"/>
                <a:stretch>
                  <a:fillRect l="-648" t="-3448" r="-21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985" y="1136074"/>
            <a:ext cx="4247324" cy="244428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3216" y="1396872"/>
            <a:ext cx="3945561" cy="2034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400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4152" y="1141641"/>
            <a:ext cx="4609875" cy="22601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Partial pivoting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502429"/>
            <a:ext cx="8229599" cy="3269673"/>
          </a:xfrm>
        </p:spPr>
        <p:txBody>
          <a:bodyPr>
            <a:normAutofit fontScale="55000" lnSpcReduction="20000"/>
          </a:bodyPr>
          <a:lstStyle/>
          <a:p>
            <a:r>
              <a:rPr lang="en-US" smtClean="0"/>
              <a:t>During GE, if one of the A[k,k] values becomes </a:t>
            </a:r>
            <a:r>
              <a:rPr lang="en-US" smtClean="0"/>
              <a:t>close </a:t>
            </a:r>
            <a:r>
              <a:rPr lang="en-US" smtClean="0"/>
              <a:t>to 0, </a:t>
            </a:r>
            <a:r>
              <a:rPr lang="en-US" smtClean="0"/>
              <a:t>then we lose numerical precision when we eliminate the k’th row. </a:t>
            </a:r>
          </a:p>
          <a:p>
            <a:r>
              <a:rPr lang="en-US" smtClean="0"/>
              <a:t>In </a:t>
            </a:r>
            <a:r>
              <a:rPr lang="en-US" smtClean="0"/>
              <a:t>this case, we exchange A[k,k] with the largest value in row k, say in column j.  </a:t>
            </a:r>
          </a:p>
          <a:p>
            <a:pPr lvl="1"/>
            <a:r>
              <a:rPr lang="en-US" smtClean="0"/>
              <a:t>We then interchange columns k and j.</a:t>
            </a:r>
          </a:p>
          <a:p>
            <a:r>
              <a:rPr lang="en-US" smtClean="0"/>
              <a:t>This is easy to do if the matrix is 1D partitioned by row.</a:t>
            </a:r>
          </a:p>
          <a:p>
            <a:pPr lvl="1"/>
            <a:r>
              <a:rPr lang="en-US" smtClean="0"/>
              <a:t>Process storing row k finds the column with the max value.</a:t>
            </a:r>
          </a:p>
          <a:p>
            <a:pPr lvl="1"/>
            <a:r>
              <a:rPr lang="en-US" smtClean="0"/>
              <a:t>It interchanges the columns, and broadcasts the column to other processes so they also do the interchange.</a:t>
            </a:r>
          </a:p>
          <a:p>
            <a:pPr lvl="1"/>
            <a:r>
              <a:rPr lang="en-US" smtClean="0"/>
              <a:t>The interchange can be explicit or implicit (i.e. keep track of the interchanges using a permutation on the columns).</a:t>
            </a:r>
          </a:p>
          <a:p>
            <a:r>
              <a:rPr lang="en-US" smtClean="0"/>
              <a:t>If the matrix is 2D partitioned, partial pivoting can reduce pipelining and hurt performance.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022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1D matrix-vector multiplication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28228" y="1419224"/>
            <a:ext cx="4061314" cy="5438775"/>
          </a:xfrm>
        </p:spPr>
        <p:txBody>
          <a:bodyPr>
            <a:normAutofit fontScale="70000" lnSpcReduction="20000"/>
          </a:bodyPr>
          <a:lstStyle/>
          <a:p>
            <a:r>
              <a:rPr lang="en-US" smtClean="0"/>
              <a:t>Consider an n x n matrix A and </a:t>
            </a:r>
            <a:r>
              <a:rPr lang="en-US" smtClean="0"/>
              <a:t>an </a:t>
            </a:r>
            <a:r>
              <a:rPr lang="en-US" smtClean="0"/>
              <a:t>n x 1 vector x partitioned across p </a:t>
            </a:r>
            <a:r>
              <a:rPr lang="en-US" smtClean="0">
                <a:latin typeface="Symbol" panose="05050102010706020507" pitchFamily="18" charset="2"/>
              </a:rPr>
              <a:t>£ </a:t>
            </a:r>
            <a:r>
              <a:rPr lang="en-US" smtClean="0"/>
              <a:t>n processors.</a:t>
            </a:r>
          </a:p>
          <a:p>
            <a:pPr lvl="1"/>
            <a:r>
              <a:rPr lang="en-US" smtClean="0"/>
              <a:t>Initially each process stores n/p rows of A and n/p values of x.</a:t>
            </a:r>
          </a:p>
          <a:p>
            <a:r>
              <a:rPr lang="en-US" smtClean="0"/>
              <a:t>Each </a:t>
            </a:r>
            <a:r>
              <a:rPr lang="en-US" smtClean="0"/>
              <a:t>process needs the entire vector to multiply by its rows.</a:t>
            </a:r>
          </a:p>
          <a:p>
            <a:pPr lvl="1"/>
            <a:r>
              <a:rPr lang="en-US" smtClean="0"/>
              <a:t>In step (b), do all-to-all broadcast of the processors’ vector segments.</a:t>
            </a:r>
          </a:p>
          <a:p>
            <a:r>
              <a:rPr lang="en-US" smtClean="0"/>
              <a:t>Each process multiplies the vector by its rows.  </a:t>
            </a:r>
          </a:p>
          <a:p>
            <a:pPr lvl="1"/>
            <a:r>
              <a:rPr lang="en-US" smtClean="0"/>
              <a:t>Each process ends up with n/p values of the output.</a:t>
            </a:r>
          </a:p>
          <a:p>
            <a:pPr lvl="1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212" y="1419225"/>
            <a:ext cx="4341063" cy="411611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114800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7200" y="5779213"/>
            <a:ext cx="40069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smtClean="0"/>
              <a:t>Source</a:t>
            </a:r>
            <a:r>
              <a:rPr lang="en-US" sz="1400" smtClean="0"/>
              <a:t>: Introduction to Parallel Computing, Grama et al</a:t>
            </a:r>
            <a:endParaRPr lang="en-US" sz="1400" i="1"/>
          </a:p>
        </p:txBody>
      </p:sp>
    </p:spTree>
    <p:extLst>
      <p:ext uri="{BB962C8B-B14F-4D97-AF65-F5344CB8AC3E}">
        <p14:creationId xmlns:p14="http://schemas.microsoft.com/office/powerpoint/2010/main" val="3097076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1D matrix-vector multiplication</a:t>
            </a:r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728228" y="1419225"/>
                <a:ext cx="4351226" cy="5250516"/>
              </a:xfrm>
            </p:spPr>
            <p:txBody>
              <a:bodyPr>
                <a:normAutofit fontScale="70000" lnSpcReduction="20000"/>
              </a:bodyPr>
              <a:lstStyle/>
              <a:p>
                <a:pPr marL="342900" lvl="1" indent="-342900"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n"/>
                </a:pPr>
                <a:r>
                  <a:rPr lang="en-US" sz="3100"/>
                  <a:t>Assume an underlying hypercube </a:t>
                </a:r>
                <a:r>
                  <a:rPr lang="en-US" sz="3100"/>
                  <a:t>architecture</a:t>
                </a:r>
                <a:r>
                  <a:rPr lang="en-US" sz="3100" smtClean="0"/>
                  <a:t>.</a:t>
                </a:r>
                <a:endParaRPr lang="en-US" sz="3100" smtClean="0"/>
              </a:p>
              <a:p>
                <a:r>
                  <a:rPr lang="en-US" smtClean="0"/>
                  <a:t>Compute </a:t>
                </a:r>
                <a:r>
                  <a:rPr lang="en-US"/>
                  <a:t>time for each process is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/>
              </a:p>
              <a:p>
                <a:r>
                  <a:rPr lang="en-US"/>
                  <a:t>Communication time for all-to-all broadcast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</m:oMath>
                </a14:m>
                <a:r>
                  <a:rPr lang="en-US"/>
                  <a:t>.</a:t>
                </a:r>
              </a:p>
              <a:p>
                <a:r>
                  <a:rPr lang="en-US"/>
                  <a:t>Overhead </a:t>
                </a:r>
                <a:r>
                  <a:rPr lang="en-US" smtClean="0"/>
                  <a:t>by all p processors from </a:t>
                </a:r>
                <a:r>
                  <a:rPr lang="en-US"/>
                  <a:t>communication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.</m:t>
                        </m:r>
                      </m:e>
                    </m:func>
                  </m:oMath>
                </a14:m>
                <a:endParaRPr lang="en-US"/>
              </a:p>
              <a:p>
                <a:r>
                  <a:rPr lang="en-US"/>
                  <a:t>Total amount of work 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/>
                  <a:t>.  </a:t>
                </a:r>
              </a:p>
              <a:p>
                <a:r>
                  <a:rPr lang="en-US"/>
                  <a:t>For isoefficiency, need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).</m:t>
                        </m:r>
                      </m:e>
                    </m:func>
                  </m:oMath>
                </a14:m>
                <a:endParaRPr lang="en-US">
                  <a:latin typeface="Sylfaen" panose="010A0502050306030303" pitchFamily="18" charset="0"/>
                </a:endParaRPr>
              </a:p>
              <a:p>
                <a:pPr lvl="1"/>
                <a:r>
                  <a:rPr lang="en-US"/>
                  <a:t>This is satisfied for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>
                  <a:latin typeface="Sylfaen" panose="010A0502050306030303" pitchFamily="18" charset="0"/>
                </a:endParaRPr>
              </a:p>
              <a:p>
                <a:endParaRPr lang="en-US"/>
              </a:p>
              <a:p>
                <a:pPr lvl="1"/>
                <a:endParaRPr lang="en-US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28228" y="1419225"/>
                <a:ext cx="4351226" cy="5250516"/>
              </a:xfrm>
              <a:blipFill>
                <a:blip r:embed="rId2"/>
                <a:stretch>
                  <a:fillRect l="-701" t="-19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212" y="1419225"/>
            <a:ext cx="4341063" cy="411611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114800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336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2D matrix-vector multiplication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991548" y="1247775"/>
                <a:ext cx="3948057" cy="5470376"/>
              </a:xfrm>
            </p:spPr>
            <p:txBody>
              <a:bodyPr>
                <a:normAutofit fontScale="55000" lnSpcReduction="20000"/>
              </a:bodyPr>
              <a:lstStyle/>
              <a:p>
                <a:r>
                  <a:rPr lang="en-US" smtClean="0"/>
                  <a:t>Consider a logical 2D mesh of p processes, each initially with 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/√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)×</m:t>
                    </m:r>
                  </m:oMath>
                </a14:m>
                <a:r>
                  <a:rPr lang="en-US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/√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mtClean="0"/>
                  <a:t> portion of the matrix.</a:t>
                </a:r>
              </a:p>
              <a:p>
                <a:r>
                  <a:rPr lang="en-US" smtClean="0"/>
                  <a:t>The vector is stored only in the last column.  Each process in last column has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/√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mtClean="0"/>
                  <a:t> vector values.</a:t>
                </a:r>
              </a:p>
              <a:p>
                <a:r>
                  <a:rPr lang="en-US" smtClean="0"/>
                  <a:t>In (a), each process in last column sends its vector elements to a process on the diagonal.</a:t>
                </a:r>
              </a:p>
              <a:p>
                <a:r>
                  <a:rPr lang="en-US" smtClean="0"/>
                  <a:t>In (b), each diagonal process does a one-to-all broadcast of the vector chunk.</a:t>
                </a:r>
              </a:p>
              <a:p>
                <a:r>
                  <a:rPr lang="en-US" smtClean="0"/>
                  <a:t>In (c), each process multiplies its row chunks by its vector chunks, producing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/√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mtClean="0"/>
                  <a:t> partial values.  Then each row of processes does a reduction of the partial values to the last process in the row.</a:t>
                </a:r>
              </a:p>
              <a:p>
                <a:r>
                  <a:rPr lang="en-US" smtClean="0"/>
                  <a:t>The output is stored in the last column of processes.</a:t>
                </a:r>
              </a:p>
              <a:p>
                <a:endParaRPr lang="en-US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91548" y="1247775"/>
                <a:ext cx="3948057" cy="5470376"/>
              </a:xfrm>
              <a:blipFill>
                <a:blip r:embed="rId2"/>
                <a:stretch>
                  <a:fillRect l="-155" t="-1672" r="-2473" b="-17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362" y="1463040"/>
            <a:ext cx="4625986" cy="4471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57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2D matrix-vector multiplication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991548" y="1247775"/>
                <a:ext cx="3948057" cy="5470376"/>
              </a:xfrm>
            </p:spPr>
            <p:txBody>
              <a:bodyPr>
                <a:normAutofit fontScale="55000" lnSpcReduction="20000"/>
              </a:bodyPr>
              <a:lstStyle/>
              <a:p>
                <a:r>
                  <a:rPr lang="en-US" smtClean="0"/>
                  <a:t>Each process stores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mtClean="0"/>
                  <a:t> matrix values, and does one multiplication and one addition for each value.  So the total computation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0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).</m:t>
                    </m:r>
                  </m:oMath>
                </a14:m>
                <a:r>
                  <a:rPr lang="en-US" smtClean="0"/>
                  <a:t> </a:t>
                </a:r>
              </a:p>
              <a:p>
                <a:r>
                  <a:rPr lang="en-US" smtClean="0"/>
                  <a:t>Communication time </a:t>
                </a:r>
              </a:p>
              <a:p>
                <a:pPr lvl="1"/>
                <a:r>
                  <a:rPr lang="en-US" smtClean="0"/>
                  <a:t>(a)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</m:oMath>
                </a14:m>
                <a:r>
                  <a:rPr lang="en-US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/√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mtClean="0"/>
                  <a:t>.</a:t>
                </a:r>
              </a:p>
              <a:p>
                <a:pPr lvl="1"/>
                <a:r>
                  <a:rPr lang="en-US" smtClean="0"/>
                  <a:t>(b) and (c)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</m:oMath>
                </a14:m>
                <a:r>
                  <a:rPr lang="en-US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/√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√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).</m:t>
                    </m:r>
                  </m:oMath>
                </a14:m>
                <a:endParaRPr lang="en-US" b="0" smtClean="0"/>
              </a:p>
              <a:p>
                <a:r>
                  <a:rPr lang="en-US" smtClean="0"/>
                  <a:t>Total time per process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√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den>
                            </m:f>
                            <m:func>
                              <m:func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func>
                          </m:e>
                        </m:func>
                      </m:e>
                    </m:d>
                  </m:oMath>
                </a14:m>
                <a:r>
                  <a:rPr lang="en-US" smtClean="0"/>
                  <a:t>.</a:t>
                </a:r>
              </a:p>
              <a:p>
                <a:r>
                  <a:rPr lang="en-US" smtClean="0"/>
                  <a:t>Communication overhead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ad>
                          <m:radPr>
                            <m:deg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rad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func>
                      </m:e>
                    </m:func>
                  </m:oMath>
                </a14:m>
                <a:r>
                  <a:rPr lang="en-US" smtClean="0"/>
                  <a:t>.</a:t>
                </a:r>
              </a:p>
              <a:p>
                <a:r>
                  <a:rPr lang="en-US" smtClean="0"/>
                  <a:t>Isoefficiency requires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smtClean="0"/>
                  <a:t>(overhead)</a:t>
                </a:r>
              </a:p>
              <a:p>
                <a:pPr lvl="1"/>
                <a:r>
                  <a:rPr lang="en-US" b="0" smtClean="0"/>
                  <a:t>So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</m:rad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smtClean="0"/>
                  <a:t>, so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</m:rad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smtClean="0"/>
                  <a:t>, so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log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mtClean="0"/>
                  <a:t>.</a:t>
                </a:r>
              </a:p>
              <a:p>
                <a:pPr lvl="1"/>
                <a:r>
                  <a:rPr lang="en-US" smtClean="0"/>
                  <a:t>So need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fNam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func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mtClean="0"/>
                  <a:t>.</a:t>
                </a:r>
              </a:p>
              <a:p>
                <a:r>
                  <a:rPr lang="en-US" smtClean="0"/>
                  <a:t>2D matrix-vector multiplication is more scalable than 1D.  </a:t>
                </a:r>
                <a:endParaRPr lang="en-US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91548" y="1247775"/>
                <a:ext cx="3948057" cy="5470376"/>
              </a:xfrm>
              <a:blipFill>
                <a:blip r:embed="rId2"/>
                <a:stretch>
                  <a:fillRect l="-155" t="-1672" r="-24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362" y="1463040"/>
            <a:ext cx="4625986" cy="4471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950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Matrix-matrix multiplication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459045" y="1419224"/>
                <a:ext cx="4479472" cy="5479873"/>
              </a:xfrm>
            </p:spPr>
            <p:txBody>
              <a:bodyPr>
                <a:normAutofit fontScale="62500" lnSpcReduction="20000"/>
              </a:bodyPr>
              <a:lstStyle/>
              <a:p>
                <a:r>
                  <a:rPr lang="en-US" smtClean="0"/>
                  <a:t>Matrix multiplication can be done element by element, or by breaking the matrices into blocks and multiplying block by block.</a:t>
                </a:r>
              </a:p>
              <a:p>
                <a:r>
                  <a:rPr lang="en-US" smtClean="0"/>
                  <a:t>We partition A and B into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√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×√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mtClean="0"/>
                  <a:t> blocks, each of size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/√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)×</m:t>
                    </m:r>
                  </m:oMath>
                </a14:m>
                <a:r>
                  <a:rPr lang="en-US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/√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mtClean="0"/>
                  <a:t>.</a:t>
                </a:r>
                <a:r>
                  <a:rPr lang="en-US"/>
                  <a:t> </a:t>
                </a:r>
                <a:endParaRPr lang="en-US" smtClean="0"/>
              </a:p>
              <a:p>
                <a:r>
                  <a:rPr lang="en-US" smtClean="0"/>
                  <a:t>Suppose p processes form 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×√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mtClean="0"/>
                  <a:t> mesh.</a:t>
                </a:r>
              </a:p>
              <a:p>
                <a:r>
                  <a:rPr lang="en-US" smtClean="0"/>
                  <a:t>Each process stores the corresponding block from A and B.  </a:t>
                </a:r>
              </a:p>
              <a:p>
                <a:r>
                  <a:rPr lang="en-US" smtClean="0"/>
                  <a:t>Each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mtClean="0"/>
                  <a:t> requires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mtClean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mtClean="0"/>
                  <a:t>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≤√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mtClean="0"/>
                  <a:t>.</a:t>
                </a:r>
              </a:p>
              <a:p>
                <a:pPr lvl="1"/>
                <a:r>
                  <a:rPr lang="en-US" smtClean="0"/>
                  <a:t>So row i processes do all-to-all broadcast of their A blocks, and column j processes do all-to-all broadcast of their B blocks.</a:t>
                </a:r>
              </a:p>
              <a:p>
                <a:r>
                  <a:rPr lang="en-US" smtClean="0"/>
                  <a:t>Each process (i,j) ends up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mtClean="0"/>
                  <a:t> stored locally.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459045" y="1419224"/>
                <a:ext cx="4479472" cy="5479873"/>
              </a:xfrm>
              <a:blipFill>
                <a:blip r:embed="rId2"/>
                <a:stretch>
                  <a:fillRect l="-408" t="-1669" r="-32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6137" y="1247775"/>
            <a:ext cx="4330341" cy="163890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030579"/>
            <a:ext cx="4374319" cy="1653562"/>
          </a:xfrm>
          <a:prstGeom prst="rect">
            <a:avLst/>
          </a:prstGeom>
        </p:spPr>
      </p:pic>
      <p:pic>
        <p:nvPicPr>
          <p:cNvPr id="1028" name="Picture 4" descr="http://www.es.ele.tue.nl/~mwijtvliet/5KK73/pages/mmcuda_files/GPU_tiling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83" y="4828041"/>
            <a:ext cx="4161521" cy="1975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9641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Matrix-matrix multiplication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459044" y="1419224"/>
                <a:ext cx="4438375" cy="5438776"/>
              </a:xfrm>
            </p:spPr>
            <p:txBody>
              <a:bodyPr>
                <a:normAutofit fontScale="55000" lnSpcReduction="20000"/>
              </a:bodyPr>
              <a:lstStyle/>
              <a:p>
                <a:r>
                  <a:rPr lang="en-US" smtClean="0"/>
                  <a:t>Each process does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√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mtClean="0"/>
                  <a:t> multiplications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/√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)×</m:t>
                    </m:r>
                  </m:oMath>
                </a14:m>
                <a:r>
                  <a:rPr lang="en-US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/√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mtClean="0"/>
                  <a:t> matrices.</a:t>
                </a:r>
              </a:p>
              <a:p>
                <a:pPr lvl="1"/>
                <a:r>
                  <a:rPr lang="en-US" smtClean="0"/>
                  <a:t>Compute cost 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num>
                              <m:den>
                                <m:rad>
                                  <m:radPr>
                                    <m:degHide m:val="on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</m:rad>
                              </m:den>
                            </m:f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ra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den>
                    </m:f>
                  </m:oMath>
                </a14:m>
                <a:r>
                  <a:rPr lang="en-US" smtClean="0"/>
                  <a:t>.</a:t>
                </a:r>
              </a:p>
              <a:p>
                <a:r>
                  <a:rPr lang="en-US" smtClean="0"/>
                  <a:t>Each row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√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/>
                  <a:t> </a:t>
                </a:r>
                <a:r>
                  <a:rPr lang="en-US" smtClean="0"/>
                  <a:t> processes does all-to-all broadcast of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den>
                    </m:f>
                  </m:oMath>
                </a14:m>
                <a:r>
                  <a:rPr lang="en-US" smtClean="0"/>
                  <a:t> amount of data.</a:t>
                </a:r>
              </a:p>
              <a:p>
                <a:pPr lvl="1"/>
                <a:r>
                  <a:rPr lang="en-US" smtClean="0"/>
                  <a:t>Communication time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ad>
                          <m:radPr>
                            <m:deg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ra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den>
                    </m:f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rad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mtClean="0"/>
                  <a:t>.</a:t>
                </a:r>
              </a:p>
              <a:p>
                <a:r>
                  <a:rPr lang="en-US" smtClean="0"/>
                  <a:t>Total work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mtClean="0"/>
                  <a:t>, and total overhead is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rad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rad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/>
                  <a:t>.</a:t>
                </a:r>
                <a:endParaRPr lang="en-US" smtClean="0"/>
              </a:p>
              <a:p>
                <a:r>
                  <a:rPr lang="en-US" smtClean="0"/>
                  <a:t>Isoefficiency requires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rad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mtClean="0"/>
                  <a:t>, so need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mtClean="0"/>
                  <a:t>.</a:t>
                </a:r>
              </a:p>
              <a:p>
                <a:r>
                  <a:rPr lang="en-US" smtClean="0"/>
                  <a:t>One problem with this algorithm is that each process needs to store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√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/>
                  <a:t> </a:t>
                </a:r>
                <a:r>
                  <a:rPr lang="en-US" smtClean="0"/>
                  <a:t>copies </a:t>
                </a:r>
                <a:r>
                  <a:rPr lang="en-US"/>
                  <a:t>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/√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)×</m:t>
                    </m:r>
                  </m:oMath>
                </a14:m>
                <a:r>
                  <a:rPr lang="en-US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/√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/>
                  <a:t> matrices</a:t>
                </a:r>
                <a:r>
                  <a:rPr lang="en-US" smtClean="0"/>
                  <a:t>.  </a:t>
                </a:r>
              </a:p>
              <a:p>
                <a:pPr lvl="1"/>
                <a:r>
                  <a:rPr lang="en-US" smtClean="0"/>
                  <a:t>So memory use per process 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/√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mtClean="0"/>
                  <a:t>, and total memory use for all processes 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mtClean="0"/>
                  <a:t>.</a:t>
                </a:r>
              </a:p>
              <a:p>
                <a:pPr lvl="1"/>
                <a:r>
                  <a:rPr lang="en-US" smtClean="0"/>
                  <a:t>This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mtClean="0"/>
                  <a:t> factor more than for the  sequential algorithm.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459044" y="1419224"/>
                <a:ext cx="4438375" cy="5438776"/>
              </a:xfrm>
              <a:blipFill>
                <a:blip r:embed="rId2"/>
                <a:stretch>
                  <a:fillRect l="-137" t="-1345" r="-19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6137" y="1247775"/>
            <a:ext cx="4330341" cy="163890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030579"/>
            <a:ext cx="4374319" cy="1653562"/>
          </a:xfrm>
          <a:prstGeom prst="rect">
            <a:avLst/>
          </a:prstGeom>
        </p:spPr>
      </p:pic>
      <p:pic>
        <p:nvPicPr>
          <p:cNvPr id="1028" name="Picture 4" descr="http://www.es.ele.tue.nl/~mwijtvliet/5KK73/pages/mmcuda_files/GPU_tiling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83" y="4828041"/>
            <a:ext cx="4161521" cy="1975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0414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smtClean="0"/>
              <a:t>Cannon’s matrix-matrix multiplication</a:t>
            </a:r>
            <a:endParaRPr lang="en-US" sz="3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243893" y="1247775"/>
                <a:ext cx="4588136" cy="5497269"/>
              </a:xfrm>
            </p:spPr>
            <p:txBody>
              <a:bodyPr>
                <a:normAutofit fontScale="55000" lnSpcReduction="20000"/>
              </a:bodyPr>
              <a:lstStyle/>
              <a:p>
                <a:r>
                  <a:rPr lang="en-US" smtClean="0"/>
                  <a:t>Cannon’s algorithm </a:t>
                </a:r>
                <a:r>
                  <a:rPr lang="en-US"/>
                  <a:t>has nearly the same efficiency as the previous algorithm, but uses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/>
                  <a:t> storage, just like the sequential algorithm. </a:t>
                </a:r>
                <a:endParaRPr lang="en-US" smtClean="0"/>
              </a:p>
              <a:p>
                <a:r>
                  <a:rPr lang="en-US" smtClean="0"/>
                  <a:t>It uses the same partitioning as the previous algorithm, but moves some blocks of A and B to other processors.</a:t>
                </a:r>
              </a:p>
              <a:p>
                <a:pPr lvl="1"/>
                <a:r>
                  <a:rPr lang="en-US" smtClean="0"/>
                  <a:t>Cyclically shift the i’th row of A to the left i, and shift the i’th column of B up by i. </a:t>
                </a:r>
              </a:p>
              <a:p>
                <a:r>
                  <a:rPr lang="en-US" smtClean="0"/>
                  <a:t>Each C value is formed by multiplying like colored blocks from A and B, then adding up the products, one for each color.</a:t>
                </a:r>
              </a:p>
              <a:p>
                <a:pPr lvl="1"/>
                <a:r>
                  <a:rPr lang="en-US" smtClean="0">
                    <a:solidFill>
                      <a:srgbClr val="1503FB"/>
                    </a:solidFill>
                  </a:rPr>
                  <a:t>Ex</a:t>
                </a:r>
                <a:r>
                  <a:rPr lang="en-US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0,1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>
                            <a:latin typeface="Cambria Math" panose="02040503050406030204" pitchFamily="18" charset="0"/>
                          </a:rPr>
                          <m:t>0,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>
                            <a:latin typeface="Cambria Math" panose="02040503050406030204" pitchFamily="18" charset="0"/>
                          </a:rPr>
                          <m:t>0,1</m:t>
                        </m:r>
                      </m:sub>
                    </m:sSub>
                  </m:oMath>
                </a14:m>
                <a:r>
                  <a:rPr lang="en-US" smtClean="0"/>
                  <a:t>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>
                            <a:latin typeface="Cambria Math" panose="02040503050406030204" pitchFamily="18" charset="0"/>
                          </a:rPr>
                          <m:t>0,1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,1</m:t>
                        </m:r>
                      </m:sub>
                    </m:sSub>
                  </m:oMath>
                </a14:m>
                <a:r>
                  <a:rPr lang="en-US" smtClean="0"/>
                  <a:t> 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>
                            <a:latin typeface="Cambria Math" panose="02040503050406030204" pitchFamily="18" charset="0"/>
                          </a:rPr>
                          <m:t>0,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,1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mtClean="0"/>
                  <a:t> i.e. we add up the red, blue and green products.</a:t>
                </a:r>
              </a:p>
              <a:p>
                <a:r>
                  <a:rPr lang="en-US" smtClean="0"/>
                  <a:t>After shifting, for any i, all blocks with the i’th color in A and B lie along the i’th anti-diagonal.</a:t>
                </a:r>
              </a:p>
              <a:p>
                <a:pPr lvl="1"/>
                <a:r>
                  <a:rPr lang="en-US" smtClean="0"/>
                  <a:t>So for any (i,j), like colored blocks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,:</m:t>
                        </m:r>
                      </m:sub>
                    </m:sSub>
                  </m:oMath>
                </a14:m>
                <a:r>
                  <a:rPr lang="en-US" smtClean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:,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mtClean="0"/>
                  <a:t> are on processor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mtClean="0"/>
              </a:p>
              <a:p>
                <a:pPr lvl="1"/>
                <a:r>
                  <a:rPr lang="en-US" smtClean="0"/>
                  <a:t>When these blocks are multiplied, they make up one of the terms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/>
              </a:p>
              <a:p>
                <a:pPr lvl="1"/>
                <a:endParaRPr lang="en-US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243893" y="1247775"/>
                <a:ext cx="4588136" cy="5497269"/>
              </a:xfrm>
              <a:blipFill>
                <a:blip r:embed="rId2"/>
                <a:stretch>
                  <a:fillRect l="-133" t="-1665" r="-11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236" y="1688502"/>
            <a:ext cx="4105656" cy="398243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38236" y="5929745"/>
            <a:ext cx="45667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smtClean="0"/>
              <a:t>Source:</a:t>
            </a:r>
            <a:r>
              <a:rPr lang="en-US" sz="1200"/>
              <a:t> http://cseweb.ucsd.edu/classes/fa12/cse260-b/Lectures</a:t>
            </a:r>
            <a:endParaRPr lang="en-US" sz="1200" i="1"/>
          </a:p>
        </p:txBody>
      </p:sp>
    </p:spTree>
    <p:extLst>
      <p:ext uri="{BB962C8B-B14F-4D97-AF65-F5344CB8AC3E}">
        <p14:creationId xmlns:p14="http://schemas.microsoft.com/office/powerpoint/2010/main" val="2159759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theme/theme1.xml><?xml version="1.0" encoding="utf-8"?>
<a:theme xmlns:a="http://schemas.openxmlformats.org/drawingml/2006/main" name="Pixel">
  <a:themeElements>
    <a:clrScheme name="Pixel 12">
      <a:dk1>
        <a:srgbClr val="000000"/>
      </a:dk1>
      <a:lt1>
        <a:srgbClr val="FFFFFF"/>
      </a:lt1>
      <a:dk2>
        <a:srgbClr val="000000"/>
      </a:dk2>
      <a:lt2>
        <a:srgbClr val="00007D"/>
      </a:lt2>
      <a:accent1>
        <a:srgbClr val="9999FF"/>
      </a:accent1>
      <a:accent2>
        <a:srgbClr val="9999CC"/>
      </a:accent2>
      <a:accent3>
        <a:srgbClr val="FFFFFF"/>
      </a:accent3>
      <a:accent4>
        <a:srgbClr val="000000"/>
      </a:accent4>
      <a:accent5>
        <a:srgbClr val="CACAFF"/>
      </a:accent5>
      <a:accent6>
        <a:srgbClr val="8A8AB9"/>
      </a:accent6>
      <a:hlink>
        <a:srgbClr val="666699"/>
      </a:hlink>
      <a:folHlink>
        <a:srgbClr val="CCCCE6"/>
      </a:folHlink>
    </a:clrScheme>
    <a:fontScheme name="Pixe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Pixel 1">
        <a:dk1>
          <a:srgbClr val="0066FF"/>
        </a:dk1>
        <a:lt1>
          <a:srgbClr val="FFFFFF"/>
        </a:lt1>
        <a:dk2>
          <a:srgbClr val="000066"/>
        </a:dk2>
        <a:lt2>
          <a:srgbClr val="FFFFFF"/>
        </a:lt2>
        <a:accent1>
          <a:srgbClr val="6699FF"/>
        </a:accent1>
        <a:accent2>
          <a:srgbClr val="3333FF"/>
        </a:accent2>
        <a:accent3>
          <a:srgbClr val="AAAAB8"/>
        </a:accent3>
        <a:accent4>
          <a:srgbClr val="DADADA"/>
        </a:accent4>
        <a:accent5>
          <a:srgbClr val="B8CAFF"/>
        </a:accent5>
        <a:accent6>
          <a:srgbClr val="2D2DE7"/>
        </a:accent6>
        <a:hlink>
          <a:srgbClr val="FFCC00"/>
        </a:hlink>
        <a:folHlink>
          <a:srgbClr val="00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2">
        <a:dk1>
          <a:srgbClr val="009999"/>
        </a:dk1>
        <a:lt1>
          <a:srgbClr val="FFFFFF"/>
        </a:lt1>
        <a:dk2>
          <a:srgbClr val="334B49"/>
        </a:dk2>
        <a:lt2>
          <a:srgbClr val="FFFFFF"/>
        </a:lt2>
        <a:accent1>
          <a:srgbClr val="33CCCC"/>
        </a:accent1>
        <a:accent2>
          <a:srgbClr val="008080"/>
        </a:accent2>
        <a:accent3>
          <a:srgbClr val="ADB1B1"/>
        </a:accent3>
        <a:accent4>
          <a:srgbClr val="DADADA"/>
        </a:accent4>
        <a:accent5>
          <a:srgbClr val="ADE2E2"/>
        </a:accent5>
        <a:accent6>
          <a:srgbClr val="007373"/>
        </a:accent6>
        <a:hlink>
          <a:srgbClr val="FFCC00"/>
        </a:hlink>
        <a:folHlink>
          <a:srgbClr val="0066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3">
        <a:dk1>
          <a:srgbClr val="006699"/>
        </a:dk1>
        <a:lt1>
          <a:srgbClr val="FFFFFF"/>
        </a:lt1>
        <a:dk2>
          <a:srgbClr val="333399"/>
        </a:dk2>
        <a:lt2>
          <a:srgbClr val="FFFFFF"/>
        </a:lt2>
        <a:accent1>
          <a:srgbClr val="0099CC"/>
        </a:accent1>
        <a:accent2>
          <a:srgbClr val="0386AF"/>
        </a:accent2>
        <a:accent3>
          <a:srgbClr val="ADADCA"/>
        </a:accent3>
        <a:accent4>
          <a:srgbClr val="DADADA"/>
        </a:accent4>
        <a:accent5>
          <a:srgbClr val="AACAE2"/>
        </a:accent5>
        <a:accent6>
          <a:srgbClr val="02799E"/>
        </a:accent6>
        <a:hlink>
          <a:srgbClr val="FFCC00"/>
        </a:hlink>
        <a:folHlink>
          <a:srgbClr val="66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4">
        <a:dk1>
          <a:srgbClr val="008080"/>
        </a:dk1>
        <a:lt1>
          <a:srgbClr val="FFFFFF"/>
        </a:lt1>
        <a:dk2>
          <a:srgbClr val="2F978D"/>
        </a:dk2>
        <a:lt2>
          <a:srgbClr val="FFFFFF"/>
        </a:lt2>
        <a:accent1>
          <a:srgbClr val="0099FF"/>
        </a:accent1>
        <a:accent2>
          <a:srgbClr val="009999"/>
        </a:accent2>
        <a:accent3>
          <a:srgbClr val="ADC9C5"/>
        </a:accent3>
        <a:accent4>
          <a:srgbClr val="DADADA"/>
        </a:accent4>
        <a:accent5>
          <a:srgbClr val="AACAFF"/>
        </a:accent5>
        <a:accent6>
          <a:srgbClr val="008A8A"/>
        </a:accent6>
        <a:hlink>
          <a:srgbClr val="FFFFCC"/>
        </a:hlink>
        <a:folHlink>
          <a:srgbClr val="70CAC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5">
        <a:dk1>
          <a:srgbClr val="822504"/>
        </a:dk1>
        <a:lt1>
          <a:srgbClr val="FFFFFF"/>
        </a:lt1>
        <a:dk2>
          <a:srgbClr val="330000"/>
        </a:dk2>
        <a:lt2>
          <a:srgbClr val="FFFFFF"/>
        </a:lt2>
        <a:accent1>
          <a:srgbClr val="FF9900"/>
        </a:accent1>
        <a:accent2>
          <a:srgbClr val="9E2A06"/>
        </a:accent2>
        <a:accent3>
          <a:srgbClr val="ADAAAA"/>
        </a:accent3>
        <a:accent4>
          <a:srgbClr val="DADADA"/>
        </a:accent4>
        <a:accent5>
          <a:srgbClr val="FFCAAA"/>
        </a:accent5>
        <a:accent6>
          <a:srgbClr val="8F2505"/>
        </a:accent6>
        <a:hlink>
          <a:srgbClr val="FF3300"/>
        </a:hlink>
        <a:folHlink>
          <a:srgbClr val="7C070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6">
        <a:dk1>
          <a:srgbClr val="336600"/>
        </a:dk1>
        <a:lt1>
          <a:srgbClr val="FFFFFF"/>
        </a:lt1>
        <a:dk2>
          <a:srgbClr val="4A7911"/>
        </a:dk2>
        <a:lt2>
          <a:srgbClr val="FFFFFF"/>
        </a:lt2>
        <a:accent1>
          <a:srgbClr val="666633"/>
        </a:accent1>
        <a:accent2>
          <a:srgbClr val="669900"/>
        </a:accent2>
        <a:accent3>
          <a:srgbClr val="B1BEAA"/>
        </a:accent3>
        <a:accent4>
          <a:srgbClr val="DADADA"/>
        </a:accent4>
        <a:accent5>
          <a:srgbClr val="B8B8AD"/>
        </a:accent5>
        <a:accent6>
          <a:srgbClr val="5C8A00"/>
        </a:accent6>
        <a:hlink>
          <a:srgbClr val="FFCC00"/>
        </a:hlink>
        <a:folHlink>
          <a:srgbClr val="99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7">
        <a:dk1>
          <a:srgbClr val="000000"/>
        </a:dk1>
        <a:lt1>
          <a:srgbClr val="FFFFFF"/>
        </a:lt1>
        <a:dk2>
          <a:srgbClr val="000000"/>
        </a:dk2>
        <a:lt2>
          <a:srgbClr val="CC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6633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8">
        <a:dk1>
          <a:srgbClr val="003300"/>
        </a:dk1>
        <a:lt1>
          <a:srgbClr val="FFFFFF"/>
        </a:lt1>
        <a:dk2>
          <a:srgbClr val="000000"/>
        </a:dk2>
        <a:lt2>
          <a:srgbClr val="336600"/>
        </a:lt2>
        <a:accent1>
          <a:srgbClr val="CCCC00"/>
        </a:accent1>
        <a:accent2>
          <a:srgbClr val="669900"/>
        </a:accent2>
        <a:accent3>
          <a:srgbClr val="FFFFFF"/>
        </a:accent3>
        <a:accent4>
          <a:srgbClr val="002A00"/>
        </a:accent4>
        <a:accent5>
          <a:srgbClr val="E2E2AA"/>
        </a:accent5>
        <a:accent6>
          <a:srgbClr val="5C8A00"/>
        </a:accent6>
        <a:hlink>
          <a:srgbClr val="333300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9">
        <a:dk1>
          <a:srgbClr val="000000"/>
        </a:dk1>
        <a:lt1>
          <a:srgbClr val="FFFFFF"/>
        </a:lt1>
        <a:dk2>
          <a:srgbClr val="000000"/>
        </a:dk2>
        <a:lt2>
          <a:srgbClr val="440044"/>
        </a:lt2>
        <a:accent1>
          <a:srgbClr val="FFCCCC"/>
        </a:accent1>
        <a:accent2>
          <a:srgbClr val="790571"/>
        </a:accent2>
        <a:accent3>
          <a:srgbClr val="FFFFFF"/>
        </a:accent3>
        <a:accent4>
          <a:srgbClr val="000000"/>
        </a:accent4>
        <a:accent5>
          <a:srgbClr val="FFE2E2"/>
        </a:accent5>
        <a:accent6>
          <a:srgbClr val="6D0466"/>
        </a:accent6>
        <a:hlink>
          <a:srgbClr val="993366"/>
        </a:hlink>
        <a:folHlink>
          <a:srgbClr val="9F839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0">
        <a:dk1>
          <a:srgbClr val="000000"/>
        </a:dk1>
        <a:lt1>
          <a:srgbClr val="FFFFFF"/>
        </a:lt1>
        <a:dk2>
          <a:srgbClr val="000000"/>
        </a:dk2>
        <a:lt2>
          <a:srgbClr val="FF9900"/>
        </a:lt2>
        <a:accent1>
          <a:srgbClr val="FFCC99"/>
        </a:accent1>
        <a:accent2>
          <a:srgbClr val="FBA313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E39310"/>
        </a:accent6>
        <a:hlink>
          <a:srgbClr val="CC3300"/>
        </a:hlink>
        <a:folHlink>
          <a:srgbClr val="FCC66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1">
        <a:dk1>
          <a:srgbClr val="000000"/>
        </a:dk1>
        <a:lt1>
          <a:srgbClr val="FFFFFF"/>
        </a:lt1>
        <a:dk2>
          <a:srgbClr val="000000"/>
        </a:dk2>
        <a:lt2>
          <a:srgbClr val="779F92"/>
        </a:lt2>
        <a:accent1>
          <a:srgbClr val="33CCCC"/>
        </a:accent1>
        <a:accent2>
          <a:srgbClr val="9DC2D7"/>
        </a:accent2>
        <a:accent3>
          <a:srgbClr val="FFFFFF"/>
        </a:accent3>
        <a:accent4>
          <a:srgbClr val="000000"/>
        </a:accent4>
        <a:accent5>
          <a:srgbClr val="ADE2E2"/>
        </a:accent5>
        <a:accent6>
          <a:srgbClr val="8EB0C3"/>
        </a:accent6>
        <a:hlink>
          <a:srgbClr val="006666"/>
        </a:hlink>
        <a:folHlink>
          <a:srgbClr val="CC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2">
        <a:dk1>
          <a:srgbClr val="000000"/>
        </a:dk1>
        <a:lt1>
          <a:srgbClr val="FFFFFF"/>
        </a:lt1>
        <a:dk2>
          <a:srgbClr val="000000"/>
        </a:dk2>
        <a:lt2>
          <a:srgbClr val="00007D"/>
        </a:lt2>
        <a:accent1>
          <a:srgbClr val="9999FF"/>
        </a:accent1>
        <a:accent2>
          <a:srgbClr val="9999CC"/>
        </a:accent2>
        <a:accent3>
          <a:srgbClr val="FFFFFF"/>
        </a:accent3>
        <a:accent4>
          <a:srgbClr val="000000"/>
        </a:accent4>
        <a:accent5>
          <a:srgbClr val="CACAFF"/>
        </a:accent5>
        <a:accent6>
          <a:srgbClr val="8A8AB9"/>
        </a:accent6>
        <a:hlink>
          <a:srgbClr val="666699"/>
        </a:hlink>
        <a:folHlink>
          <a:srgbClr val="CCCCE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Pixel</Template>
  <TotalTime>76126</TotalTime>
  <Words>1965</Words>
  <Application>Microsoft Office PowerPoint</Application>
  <PresentationFormat>On-screen Show (4:3)</PresentationFormat>
  <Paragraphs>203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4" baseType="lpstr">
      <vt:lpstr>Arial</vt:lpstr>
      <vt:lpstr>Arial Black</vt:lpstr>
      <vt:lpstr>Cambria Math</vt:lpstr>
      <vt:lpstr>Sylfaen</vt:lpstr>
      <vt:lpstr>Symbol</vt:lpstr>
      <vt:lpstr>Times New Roman</vt:lpstr>
      <vt:lpstr>Wingdings</vt:lpstr>
      <vt:lpstr>Pixel</vt:lpstr>
      <vt:lpstr>Parallel Algorithms for Dense Matrices</vt:lpstr>
      <vt:lpstr>Dense matrices </vt:lpstr>
      <vt:lpstr>1D matrix-vector multiplication</vt:lpstr>
      <vt:lpstr>1D matrix-vector multiplication</vt:lpstr>
      <vt:lpstr>2D matrix-vector multiplication</vt:lpstr>
      <vt:lpstr>2D matrix-vector multiplication</vt:lpstr>
      <vt:lpstr>Matrix-matrix multiplication</vt:lpstr>
      <vt:lpstr>Matrix-matrix multiplication</vt:lpstr>
      <vt:lpstr>Cannon’s matrix-matrix multiplication</vt:lpstr>
      <vt:lpstr>Cannon’s matrix-matrix multiplication</vt:lpstr>
      <vt:lpstr>Cannon’s matrix-matrix multiplication</vt:lpstr>
      <vt:lpstr>SUMMA multiplication</vt:lpstr>
      <vt:lpstr>SUMMA multiplication</vt:lpstr>
      <vt:lpstr>3D matrix multiplication</vt:lpstr>
      <vt:lpstr>3D matrix multiplication</vt:lpstr>
      <vt:lpstr>3D matrix multiplication</vt:lpstr>
      <vt:lpstr>Solving linear systems</vt:lpstr>
      <vt:lpstr>Gaussian Elimination</vt:lpstr>
      <vt:lpstr>1D Gaussian Elimination</vt:lpstr>
      <vt:lpstr>Pipelined 1D Gaussian Elimination</vt:lpstr>
      <vt:lpstr>Pipelined 1D Gaussian Elimination</vt:lpstr>
      <vt:lpstr>Fewer processors, load balancing</vt:lpstr>
      <vt:lpstr>2D Gaussian Elimination</vt:lpstr>
      <vt:lpstr>Pipelined 2D Gaussian Elimination</vt:lpstr>
      <vt:lpstr>Fewer processes, load balancing</vt:lpstr>
      <vt:lpstr>Partial pivoting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Lower Bounds in Distributed Computing</dc:title>
  <dc:creator>Rui</dc:creator>
  <cp:lastModifiedBy>Rui Fan</cp:lastModifiedBy>
  <cp:revision>4176</cp:revision>
  <cp:lastPrinted>2018-05-09T10:02:22Z</cp:lastPrinted>
  <dcterms:created xsi:type="dcterms:W3CDTF">2004-01-06T19:40:29Z</dcterms:created>
  <dcterms:modified xsi:type="dcterms:W3CDTF">2018-05-10T03:28:39Z</dcterms:modified>
</cp:coreProperties>
</file>